
<file path=[Content_Types].xml><?xml version="1.0" encoding="utf-8"?>
<Types xmlns="http://schemas.openxmlformats.org/package/2006/content-types">
  <Default Extension="bin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0" r:id="rId5"/>
    <p:sldId id="308" r:id="rId6"/>
    <p:sldId id="291" r:id="rId7"/>
    <p:sldId id="309" r:id="rId8"/>
    <p:sldId id="293" r:id="rId9"/>
    <p:sldId id="301" r:id="rId10"/>
    <p:sldId id="292" r:id="rId11"/>
    <p:sldId id="310" r:id="rId12"/>
    <p:sldId id="304" r:id="rId13"/>
    <p:sldId id="305" r:id="rId14"/>
    <p:sldId id="311" r:id="rId15"/>
    <p:sldId id="278" r:id="rId16"/>
  </p:sldIdLst>
  <p:sldSz cx="12192000" cy="6858000"/>
  <p:notesSz cx="6797675" cy="992822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E63C4-9385-4B1C-A9F5-66E23428B810}" v="4" dt="2022-11-28T18:01:21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4684" autoAdjust="0"/>
  </p:normalViewPr>
  <p:slideViewPr>
    <p:cSldViewPr snapToGrid="0">
      <p:cViewPr>
        <p:scale>
          <a:sx n="66" d="100"/>
          <a:sy n="66" d="100"/>
        </p:scale>
        <p:origin x="32" y="-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nsen, Jacob Christian" userId="85872229-91d8-4730-a056-c6ede79161ee" providerId="ADAL" clId="{079E63C4-9385-4B1C-A9F5-66E23428B810}"/>
    <pc:docChg chg="undo custSel addSld modSld">
      <pc:chgData name="Jorgensen, Jacob Christian" userId="85872229-91d8-4730-a056-c6ede79161ee" providerId="ADAL" clId="{079E63C4-9385-4B1C-A9F5-66E23428B810}" dt="2022-11-28T18:08:52.928" v="489" actId="20577"/>
      <pc:docMkLst>
        <pc:docMk/>
      </pc:docMkLst>
      <pc:sldChg chg="addSp delSp modSp">
        <pc:chgData name="Jorgensen, Jacob Christian" userId="85872229-91d8-4730-a056-c6ede79161ee" providerId="ADAL" clId="{079E63C4-9385-4B1C-A9F5-66E23428B810}" dt="2022-11-28T18:01:21.781" v="303"/>
        <pc:sldMkLst>
          <pc:docMk/>
          <pc:sldMk cId="2559176196" sldId="278"/>
        </pc:sldMkLst>
        <pc:picChg chg="add mod">
          <ac:chgData name="Jorgensen, Jacob Christian" userId="85872229-91d8-4730-a056-c6ede79161ee" providerId="ADAL" clId="{079E63C4-9385-4B1C-A9F5-66E23428B810}" dt="2022-11-28T18:01:21.781" v="303"/>
          <ac:picMkLst>
            <pc:docMk/>
            <pc:sldMk cId="2559176196" sldId="278"/>
            <ac:picMk id="8" creationId="{4EC4CA7A-8FAD-4A0A-BD8B-4556E0A503C8}"/>
          </ac:picMkLst>
        </pc:picChg>
        <pc:picChg chg="del">
          <ac:chgData name="Jorgensen, Jacob Christian" userId="85872229-91d8-4730-a056-c6ede79161ee" providerId="ADAL" clId="{079E63C4-9385-4B1C-A9F5-66E23428B810}" dt="2022-11-28T17:48:28.532" v="20" actId="478"/>
          <ac:picMkLst>
            <pc:docMk/>
            <pc:sldMk cId="2559176196" sldId="278"/>
            <ac:picMk id="2050" creationId="{C572D494-5522-4CA3-B010-C5AB1E97F10B}"/>
          </ac:picMkLst>
        </pc:picChg>
      </pc:sldChg>
      <pc:sldChg chg="modSp mod">
        <pc:chgData name="Jorgensen, Jacob Christian" userId="85872229-91d8-4730-a056-c6ede79161ee" providerId="ADAL" clId="{079E63C4-9385-4B1C-A9F5-66E23428B810}" dt="2022-11-28T18:03:38.298" v="344" actId="20577"/>
        <pc:sldMkLst>
          <pc:docMk/>
          <pc:sldMk cId="4282750815" sldId="291"/>
        </pc:sldMkLst>
        <pc:spChg chg="mod">
          <ac:chgData name="Jorgensen, Jacob Christian" userId="85872229-91d8-4730-a056-c6ede79161ee" providerId="ADAL" clId="{079E63C4-9385-4B1C-A9F5-66E23428B810}" dt="2022-11-28T17:46:30.695" v="1" actId="14100"/>
          <ac:spMkLst>
            <pc:docMk/>
            <pc:sldMk cId="4282750815" sldId="291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8:03:38.298" v="344" actId="20577"/>
          <ac:spMkLst>
            <pc:docMk/>
            <pc:sldMk cId="4282750815" sldId="291"/>
            <ac:spMk id="3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8:02:28.316" v="325" actId="20577"/>
        <pc:sldMkLst>
          <pc:docMk/>
          <pc:sldMk cId="2668486258" sldId="292"/>
        </pc:sldMkLst>
        <pc:spChg chg="mod">
          <ac:chgData name="Jorgensen, Jacob Christian" userId="85872229-91d8-4730-a056-c6ede79161ee" providerId="ADAL" clId="{079E63C4-9385-4B1C-A9F5-66E23428B810}" dt="2022-11-28T17:47:01.588" v="5" actId="14100"/>
          <ac:spMkLst>
            <pc:docMk/>
            <pc:sldMk cId="2668486258" sldId="292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8:02:28.316" v="325" actId="20577"/>
          <ac:spMkLst>
            <pc:docMk/>
            <pc:sldMk cId="2668486258" sldId="292"/>
            <ac:spMk id="3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8:04:48.117" v="362" actId="20577"/>
        <pc:sldMkLst>
          <pc:docMk/>
          <pc:sldMk cId="1025718442" sldId="293"/>
        </pc:sldMkLst>
        <pc:spChg chg="mod">
          <ac:chgData name="Jorgensen, Jacob Christian" userId="85872229-91d8-4730-a056-c6ede79161ee" providerId="ADAL" clId="{079E63C4-9385-4B1C-A9F5-66E23428B810}" dt="2022-11-28T17:46:44.583" v="3" actId="14100"/>
          <ac:spMkLst>
            <pc:docMk/>
            <pc:sldMk cId="1025718442" sldId="293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8:04:48.117" v="362" actId="20577"/>
          <ac:spMkLst>
            <pc:docMk/>
            <pc:sldMk cId="1025718442" sldId="293"/>
            <ac:spMk id="3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8:02:09.143" v="308" actId="20577"/>
        <pc:sldMkLst>
          <pc:docMk/>
          <pc:sldMk cId="1358927835" sldId="301"/>
        </pc:sldMkLst>
        <pc:spChg chg="mod">
          <ac:chgData name="Jorgensen, Jacob Christian" userId="85872229-91d8-4730-a056-c6ede79161ee" providerId="ADAL" clId="{079E63C4-9385-4B1C-A9F5-66E23428B810}" dt="2022-11-28T17:46:55.168" v="4" actId="14100"/>
          <ac:spMkLst>
            <pc:docMk/>
            <pc:sldMk cId="1358927835" sldId="301"/>
            <ac:spMk id="2" creationId="{58400C05-26CC-4B8E-A24B-FBAF7AC774A3}"/>
          </ac:spMkLst>
        </pc:spChg>
        <pc:spChg chg="mod">
          <ac:chgData name="Jorgensen, Jacob Christian" userId="85872229-91d8-4730-a056-c6ede79161ee" providerId="ADAL" clId="{079E63C4-9385-4B1C-A9F5-66E23428B810}" dt="2022-11-28T18:02:09.143" v="308" actId="20577"/>
          <ac:spMkLst>
            <pc:docMk/>
            <pc:sldMk cId="1358927835" sldId="301"/>
            <ac:spMk id="3" creationId="{867E5A17-9249-45F0-B43B-6978C77F7754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7:49:35.024" v="29" actId="1076"/>
        <pc:sldMkLst>
          <pc:docMk/>
          <pc:sldMk cId="3869216266" sldId="304"/>
        </pc:sldMkLst>
        <pc:spChg chg="mod">
          <ac:chgData name="Jorgensen, Jacob Christian" userId="85872229-91d8-4730-a056-c6ede79161ee" providerId="ADAL" clId="{079E63C4-9385-4B1C-A9F5-66E23428B810}" dt="2022-11-28T17:47:43.981" v="11" actId="14100"/>
          <ac:spMkLst>
            <pc:docMk/>
            <pc:sldMk cId="3869216266" sldId="304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7:49:35.024" v="29" actId="1076"/>
          <ac:spMkLst>
            <pc:docMk/>
            <pc:sldMk cId="3869216266" sldId="304"/>
            <ac:spMk id="3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8:08:52.928" v="489" actId="20577"/>
        <pc:sldMkLst>
          <pc:docMk/>
          <pc:sldMk cId="2146825933" sldId="305"/>
        </pc:sldMkLst>
        <pc:spChg chg="mod">
          <ac:chgData name="Jorgensen, Jacob Christian" userId="85872229-91d8-4730-a056-c6ede79161ee" providerId="ADAL" clId="{079E63C4-9385-4B1C-A9F5-66E23428B810}" dt="2022-11-28T17:48:10.983" v="17" actId="14100"/>
          <ac:spMkLst>
            <pc:docMk/>
            <pc:sldMk cId="2146825933" sldId="305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8:08:52.928" v="489" actId="20577"/>
          <ac:spMkLst>
            <pc:docMk/>
            <pc:sldMk cId="2146825933" sldId="305"/>
            <ac:spMk id="3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7:46:35.898" v="2" actId="14100"/>
        <pc:sldMkLst>
          <pc:docMk/>
          <pc:sldMk cId="40457966" sldId="308"/>
        </pc:sldMkLst>
        <pc:spChg chg="mod">
          <ac:chgData name="Jorgensen, Jacob Christian" userId="85872229-91d8-4730-a056-c6ede79161ee" providerId="ADAL" clId="{079E63C4-9385-4B1C-A9F5-66E23428B810}" dt="2022-11-28T17:46:35.898" v="2" actId="14100"/>
          <ac:spMkLst>
            <pc:docMk/>
            <pc:sldMk cId="40457966" sldId="308"/>
            <ac:spMk id="2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8:04:08.599" v="356" actId="20577"/>
        <pc:sldMkLst>
          <pc:docMk/>
          <pc:sldMk cId="3929734192" sldId="309"/>
        </pc:sldMkLst>
        <pc:spChg chg="mod">
          <ac:chgData name="Jorgensen, Jacob Christian" userId="85872229-91d8-4730-a056-c6ede79161ee" providerId="ADAL" clId="{079E63C4-9385-4B1C-A9F5-66E23428B810}" dt="2022-11-28T17:46:23.779" v="0" actId="14100"/>
          <ac:spMkLst>
            <pc:docMk/>
            <pc:sldMk cId="3929734192" sldId="309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8:04:08.599" v="356" actId="20577"/>
          <ac:spMkLst>
            <pc:docMk/>
            <pc:sldMk cId="3929734192" sldId="309"/>
            <ac:spMk id="3" creationId="{00000000-0000-0000-0000-000000000000}"/>
          </ac:spMkLst>
        </pc:spChg>
      </pc:sldChg>
      <pc:sldChg chg="modSp mod">
        <pc:chgData name="Jorgensen, Jacob Christian" userId="85872229-91d8-4730-a056-c6ede79161ee" providerId="ADAL" clId="{079E63C4-9385-4B1C-A9F5-66E23428B810}" dt="2022-11-28T18:07:41.915" v="439" actId="5793"/>
        <pc:sldMkLst>
          <pc:docMk/>
          <pc:sldMk cId="3297149273" sldId="310"/>
        </pc:sldMkLst>
        <pc:spChg chg="mod">
          <ac:chgData name="Jorgensen, Jacob Christian" userId="85872229-91d8-4730-a056-c6ede79161ee" providerId="ADAL" clId="{079E63C4-9385-4B1C-A9F5-66E23428B810}" dt="2022-11-28T17:47:18.053" v="7" actId="14100"/>
          <ac:spMkLst>
            <pc:docMk/>
            <pc:sldMk cId="3297149273" sldId="310"/>
            <ac:spMk id="2" creationId="{00000000-0000-0000-0000-000000000000}"/>
          </ac:spMkLst>
        </pc:spChg>
        <pc:spChg chg="mod">
          <ac:chgData name="Jorgensen, Jacob Christian" userId="85872229-91d8-4730-a056-c6ede79161ee" providerId="ADAL" clId="{079E63C4-9385-4B1C-A9F5-66E23428B810}" dt="2022-11-28T18:07:41.915" v="439" actId="5793"/>
          <ac:spMkLst>
            <pc:docMk/>
            <pc:sldMk cId="3297149273" sldId="310"/>
            <ac:spMk id="3" creationId="{00000000-0000-0000-0000-000000000000}"/>
          </ac:spMkLst>
        </pc:spChg>
      </pc:sldChg>
      <pc:sldChg chg="addSp modSp add mod">
        <pc:chgData name="Jorgensen, Jacob Christian" userId="85872229-91d8-4730-a056-c6ede79161ee" providerId="ADAL" clId="{079E63C4-9385-4B1C-A9F5-66E23428B810}" dt="2022-11-28T17:57:36.660" v="177" actId="14100"/>
        <pc:sldMkLst>
          <pc:docMk/>
          <pc:sldMk cId="1429226033" sldId="311"/>
        </pc:sldMkLst>
        <pc:spChg chg="mod">
          <ac:chgData name="Jorgensen, Jacob Christian" userId="85872229-91d8-4730-a056-c6ede79161ee" providerId="ADAL" clId="{079E63C4-9385-4B1C-A9F5-66E23428B810}" dt="2022-11-28T17:57:24.108" v="174" actId="20577"/>
          <ac:spMkLst>
            <pc:docMk/>
            <pc:sldMk cId="1429226033" sldId="311"/>
            <ac:spMk id="3" creationId="{00000000-0000-0000-0000-000000000000}"/>
          </ac:spMkLst>
        </pc:spChg>
        <pc:picChg chg="add mod">
          <ac:chgData name="Jorgensen, Jacob Christian" userId="85872229-91d8-4730-a056-c6ede79161ee" providerId="ADAL" clId="{079E63C4-9385-4B1C-A9F5-66E23428B810}" dt="2022-11-28T17:57:36.660" v="177" actId="14100"/>
          <ac:picMkLst>
            <pc:docMk/>
            <pc:sldMk cId="1429226033" sldId="311"/>
            <ac:picMk id="4" creationId="{FD8D7F21-F77F-4AFC-92A1-65358B68C6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748B8-B661-4CE0-B59E-80D664D4B44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8BED0-7477-4FE4-A045-78E679929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6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7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2EC004-57FB-48F2-836C-B1677191BBA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BC9938-D395-4D13-BE08-F37DD0E5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417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Optima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tima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Hipfehnd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AACAB5-01E3-44D5-A304-52071A059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6275A6-6E93-4509-A309-F603BDCE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E56FE-3ACF-48A4-AFB5-FE801A68B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158A65-2579-4C16-8184-27306BB9ADDF}"/>
              </a:ext>
            </a:extLst>
          </p:cNvPr>
          <p:cNvSpPr/>
          <p:nvPr/>
        </p:nvSpPr>
        <p:spPr>
          <a:xfrm>
            <a:off x="1621409" y="2055803"/>
            <a:ext cx="9860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</a:rPr>
              <a:t>OFFSHORE INSTALLATION CONTRACTS </a:t>
            </a:r>
          </a:p>
          <a:p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</a:rPr>
              <a:t>FOR FIXED BOTTOM WIND FARMS</a:t>
            </a:r>
          </a:p>
          <a:p>
            <a:endParaRPr lang="en-US" sz="3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</a:rPr>
              <a:t>Jacob C. </a:t>
            </a:r>
            <a:r>
              <a:rPr lang="en-US" sz="1400" dirty="0" err="1">
                <a:solidFill>
                  <a:schemeClr val="bg1"/>
                </a:solidFill>
                <a:latin typeface="helvetica" panose="020B0604020202020204" pitchFamily="34" charset="0"/>
              </a:rPr>
              <a:t>Jørgensen</a:t>
            </a:r>
            <a:endParaRPr lang="en-US" sz="14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</a:rPr>
              <a:t>Amsterdam, 29 November 2022</a:t>
            </a:r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1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da-DK" sz="4000" dirty="0" err="1">
                <a:solidFill>
                  <a:srgbClr val="FFFFFF"/>
                </a:solidFill>
              </a:rPr>
              <a:t>Delays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47" y="1885279"/>
            <a:ext cx="10306624" cy="4972720"/>
          </a:xfrm>
        </p:spPr>
        <p:txBody>
          <a:bodyPr anchor="ctr">
            <a:normAutofit fontScale="77500" lnSpcReduction="20000"/>
          </a:bodyPr>
          <a:lstStyle/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r>
              <a:rPr lang="da-DK" sz="2600" dirty="0" err="1"/>
              <a:t>Particular</a:t>
            </a:r>
            <a:r>
              <a:rPr lang="da-DK" sz="2600" dirty="0"/>
              <a:t> Challenges:</a:t>
            </a:r>
          </a:p>
          <a:p>
            <a:pPr marL="358775" lvl="2" indent="0">
              <a:buNone/>
            </a:pPr>
            <a:endParaRPr lang="da-DK" sz="2600" dirty="0"/>
          </a:p>
          <a:p>
            <a:pPr lvl="2"/>
            <a:r>
              <a:rPr lang="da-DK" sz="2600" dirty="0" err="1"/>
              <a:t>Adverse</a:t>
            </a:r>
            <a:r>
              <a:rPr lang="da-DK" sz="2600" dirty="0"/>
              <a:t> </a:t>
            </a:r>
            <a:r>
              <a:rPr lang="da-DK" sz="2600" dirty="0" err="1"/>
              <a:t>seabed</a:t>
            </a:r>
            <a:r>
              <a:rPr lang="da-DK" sz="2600" dirty="0"/>
              <a:t> </a:t>
            </a:r>
            <a:r>
              <a:rPr lang="da-DK" sz="2600" dirty="0" err="1"/>
              <a:t>conditions</a:t>
            </a:r>
            <a:r>
              <a:rPr lang="da-DK" sz="2600" dirty="0"/>
              <a:t>: </a:t>
            </a:r>
            <a:r>
              <a:rPr lang="da-DK" sz="2600" dirty="0" err="1"/>
              <a:t>Burden</a:t>
            </a:r>
            <a:r>
              <a:rPr lang="da-DK" sz="2600" dirty="0"/>
              <a:t> and </a:t>
            </a:r>
            <a:r>
              <a:rPr lang="da-DK" sz="2600" dirty="0" err="1"/>
              <a:t>method</a:t>
            </a:r>
            <a:r>
              <a:rPr lang="da-DK" sz="2600" dirty="0"/>
              <a:t> of </a:t>
            </a:r>
            <a:r>
              <a:rPr lang="da-DK" sz="2600" dirty="0" err="1"/>
              <a:t>proof</a:t>
            </a:r>
            <a:r>
              <a:rPr lang="da-DK" sz="2600" dirty="0"/>
              <a:t>?</a:t>
            </a:r>
          </a:p>
          <a:p>
            <a:pPr marL="914400" lvl="2" indent="0">
              <a:buNone/>
            </a:pPr>
            <a:endParaRPr lang="da-DK" sz="2600" dirty="0"/>
          </a:p>
          <a:p>
            <a:pPr lvl="2"/>
            <a:r>
              <a:rPr lang="da-DK" sz="2600" dirty="0" err="1"/>
              <a:t>Contributory</a:t>
            </a:r>
            <a:r>
              <a:rPr lang="da-DK" sz="2600" dirty="0"/>
              <a:t> negligence in relation to </a:t>
            </a:r>
            <a:r>
              <a:rPr lang="da-DK" sz="2600" dirty="0" err="1"/>
              <a:t>crane</a:t>
            </a:r>
            <a:r>
              <a:rPr lang="da-DK" sz="2600" dirty="0"/>
              <a:t> operations: The </a:t>
            </a:r>
            <a:r>
              <a:rPr lang="da-DK" sz="2600" dirty="0" err="1"/>
              <a:t>role</a:t>
            </a:r>
            <a:r>
              <a:rPr lang="da-DK" sz="2600" dirty="0"/>
              <a:t> of the ”</a:t>
            </a:r>
            <a:r>
              <a:rPr lang="da-DK" sz="2600" dirty="0" err="1"/>
              <a:t>black</a:t>
            </a:r>
            <a:r>
              <a:rPr lang="da-DK" sz="2600" dirty="0"/>
              <a:t> </a:t>
            </a:r>
            <a:r>
              <a:rPr lang="da-DK" sz="2600" dirty="0" err="1"/>
              <a:t>box</a:t>
            </a:r>
            <a:r>
              <a:rPr lang="da-DK" sz="2600" dirty="0"/>
              <a:t>”</a:t>
            </a:r>
          </a:p>
          <a:p>
            <a:pPr lvl="2"/>
            <a:endParaRPr lang="da-DK" sz="2600" dirty="0"/>
          </a:p>
          <a:p>
            <a:pPr lvl="2"/>
            <a:r>
              <a:rPr lang="da-DK" sz="2600" dirty="0" err="1"/>
              <a:t>Knock</a:t>
            </a:r>
            <a:r>
              <a:rPr lang="da-DK" sz="2600" dirty="0"/>
              <a:t> for </a:t>
            </a:r>
            <a:r>
              <a:rPr lang="da-DK" sz="2600" dirty="0" err="1"/>
              <a:t>Knock</a:t>
            </a:r>
            <a:r>
              <a:rPr lang="da-DK" sz="2600" dirty="0"/>
              <a:t> event </a:t>
            </a:r>
            <a:r>
              <a:rPr lang="da-DK" sz="2600" dirty="0" err="1"/>
              <a:t>damaging</a:t>
            </a:r>
            <a:r>
              <a:rPr lang="da-DK" sz="2600" dirty="0"/>
              <a:t> the </a:t>
            </a:r>
            <a:r>
              <a:rPr lang="da-DK" sz="2600" dirty="0" err="1"/>
              <a:t>vessel</a:t>
            </a:r>
            <a:r>
              <a:rPr lang="da-DK" sz="2600" dirty="0"/>
              <a:t> and resulting in </a:t>
            </a:r>
            <a:r>
              <a:rPr lang="da-DK" sz="2600" dirty="0" err="1"/>
              <a:t>project</a:t>
            </a:r>
            <a:r>
              <a:rPr lang="da-DK" sz="2600" dirty="0"/>
              <a:t> </a:t>
            </a:r>
            <a:r>
              <a:rPr lang="da-DK" sz="2600" dirty="0" err="1"/>
              <a:t>delays</a:t>
            </a:r>
            <a:r>
              <a:rPr lang="da-DK" sz="2600" dirty="0"/>
              <a:t> and </a:t>
            </a:r>
            <a:r>
              <a:rPr lang="da-DK" sz="2600" dirty="0" err="1"/>
              <a:t>loss</a:t>
            </a:r>
            <a:r>
              <a:rPr lang="da-DK" sz="2600" dirty="0"/>
              <a:t> of </a:t>
            </a:r>
            <a:r>
              <a:rPr lang="da-DK" sz="2600" dirty="0" err="1"/>
              <a:t>revenue</a:t>
            </a:r>
            <a:r>
              <a:rPr lang="da-DK" sz="2600" dirty="0"/>
              <a:t>/</a:t>
            </a:r>
            <a:r>
              <a:rPr lang="da-DK" sz="2600" dirty="0" err="1"/>
              <a:t>LDs</a:t>
            </a:r>
            <a:r>
              <a:rPr lang="da-DK" sz="2600" dirty="0"/>
              <a:t> under the power </a:t>
            </a:r>
            <a:r>
              <a:rPr lang="da-DK" sz="2600" dirty="0" err="1"/>
              <a:t>purchase</a:t>
            </a:r>
            <a:r>
              <a:rPr lang="da-DK" sz="2600" dirty="0"/>
              <a:t> agreement?– How </a:t>
            </a:r>
            <a:r>
              <a:rPr lang="da-DK" sz="2600" dirty="0" err="1"/>
              <a:t>wide</a:t>
            </a:r>
            <a:r>
              <a:rPr lang="da-DK" sz="2600" dirty="0"/>
              <a:t> is the </a:t>
            </a:r>
            <a:r>
              <a:rPr lang="da-DK" sz="2600" dirty="0" err="1"/>
              <a:t>application</a:t>
            </a:r>
            <a:r>
              <a:rPr lang="da-DK" sz="2600" dirty="0"/>
              <a:t> of the </a:t>
            </a:r>
            <a:r>
              <a:rPr lang="da-DK" sz="2600" dirty="0" err="1"/>
              <a:t>knock</a:t>
            </a:r>
            <a:r>
              <a:rPr lang="da-DK" sz="2600" dirty="0"/>
              <a:t> for </a:t>
            </a:r>
            <a:r>
              <a:rPr lang="da-DK" sz="2600" dirty="0" err="1"/>
              <a:t>knock</a:t>
            </a:r>
            <a:r>
              <a:rPr lang="da-DK" sz="2600" dirty="0"/>
              <a:t> </a:t>
            </a:r>
            <a:r>
              <a:rPr lang="da-DK" sz="2600" dirty="0" err="1"/>
              <a:t>indemnity</a:t>
            </a:r>
            <a:r>
              <a:rPr lang="da-DK" sz="2600" dirty="0"/>
              <a:t>?</a:t>
            </a:r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1"/>
            <a:endParaRPr lang="da-DK" sz="2000" dirty="0"/>
          </a:p>
          <a:p>
            <a:endParaRPr lang="da-DK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4682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da-DK" sz="4000" dirty="0" err="1">
                <a:solidFill>
                  <a:srgbClr val="FFFFFF"/>
                </a:solidFill>
              </a:rPr>
              <a:t>Delays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0741"/>
            <a:ext cx="12191995" cy="5267258"/>
          </a:xfrm>
        </p:spPr>
        <p:txBody>
          <a:bodyPr anchor="ctr">
            <a:normAutofit/>
          </a:bodyPr>
          <a:lstStyle/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914400" lvl="2" indent="0">
              <a:buNone/>
            </a:pPr>
            <a:r>
              <a:rPr lang="da-DK" dirty="0"/>
              <a:t>BIMCO </a:t>
            </a:r>
            <a:r>
              <a:rPr lang="da-DK" dirty="0" err="1"/>
              <a:t>Supplytime</a:t>
            </a:r>
            <a:r>
              <a:rPr lang="da-DK" dirty="0"/>
              <a:t> (2017) cl. 14.a:</a:t>
            </a:r>
          </a:p>
          <a:p>
            <a:pPr marL="914400" lvl="2" indent="0">
              <a:buNone/>
            </a:pPr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1"/>
            <a:endParaRPr lang="da-DK" sz="2000" dirty="0"/>
          </a:p>
          <a:p>
            <a:endParaRPr lang="da-DK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D7F21-F77F-4AFC-92A1-65358B68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7" y="2508477"/>
            <a:ext cx="11018818" cy="37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2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Optima" panose="00000400000000000000" pitchFamily="2" charset="0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  <a:ea typeface="+mn-ea"/>
                <a:cs typeface="+mn-cs"/>
              </a:rPr>
              <a:t>Q&amp;A Session</a:t>
            </a: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4501" y="1345914"/>
            <a:ext cx="10975297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b="1"/>
          </a:p>
          <a:p>
            <a:pPr lvl="1"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  </a:t>
            </a:r>
            <a:br>
              <a:rPr lang="en-US" dirty="0"/>
            </a:br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EC4CA7A-8FAD-4A0A-BD8B-4556E0A50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t="10819" r="22434"/>
          <a:stretch/>
        </p:blipFill>
        <p:spPr>
          <a:xfrm>
            <a:off x="0" y="0"/>
            <a:ext cx="6098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7" y="294538"/>
            <a:ext cx="10418463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Maersk Supply Services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885278"/>
            <a:ext cx="11440884" cy="4755007"/>
          </a:xfrm>
        </p:spPr>
        <p:txBody>
          <a:bodyPr anchor="ctr">
            <a:normAutofit/>
          </a:bodyPr>
          <a:lstStyle/>
          <a:p>
            <a:r>
              <a:rPr lang="da-DK" dirty="0"/>
              <a:t>Maersk Supply Service A/S</a:t>
            </a:r>
          </a:p>
          <a:p>
            <a:endParaRPr lang="da-DK" dirty="0"/>
          </a:p>
          <a:p>
            <a:pPr lvl="1"/>
            <a:r>
              <a:rPr lang="da-DK" sz="2000" dirty="0"/>
              <a:t>Part of A.P. Møller Mærsk A/S </a:t>
            </a:r>
            <a:r>
              <a:rPr lang="da-DK" sz="2000" dirty="0" err="1"/>
              <a:t>company</a:t>
            </a:r>
            <a:r>
              <a:rPr lang="da-DK" sz="2000" dirty="0"/>
              <a:t> </a:t>
            </a:r>
            <a:r>
              <a:rPr lang="da-DK" sz="2000" dirty="0" err="1"/>
              <a:t>group</a:t>
            </a:r>
            <a:endParaRPr lang="da-DK" sz="2000" dirty="0"/>
          </a:p>
          <a:p>
            <a:pPr lvl="1"/>
            <a:r>
              <a:rPr lang="da-DK" sz="2000" dirty="0" err="1"/>
              <a:t>Established</a:t>
            </a:r>
            <a:r>
              <a:rPr lang="da-DK" sz="2000" dirty="0"/>
              <a:t> in 1967</a:t>
            </a:r>
          </a:p>
          <a:p>
            <a:pPr lvl="1"/>
            <a:r>
              <a:rPr lang="da-DK" sz="2000" dirty="0" err="1"/>
              <a:t>Owns</a:t>
            </a:r>
            <a:r>
              <a:rPr lang="da-DK" sz="2000" dirty="0"/>
              <a:t> and </a:t>
            </a:r>
            <a:r>
              <a:rPr lang="da-DK" sz="2000" dirty="0" err="1"/>
              <a:t>operates</a:t>
            </a:r>
            <a:r>
              <a:rPr lang="da-DK" sz="2000" dirty="0"/>
              <a:t> 38 </a:t>
            </a:r>
            <a:r>
              <a:rPr lang="da-DK" sz="2000" dirty="0" err="1"/>
              <a:t>vessels</a:t>
            </a:r>
            <a:r>
              <a:rPr lang="da-DK" sz="2000" dirty="0"/>
              <a:t> </a:t>
            </a:r>
          </a:p>
          <a:p>
            <a:pPr lvl="1"/>
            <a:r>
              <a:rPr lang="da-DK" sz="2000" dirty="0"/>
              <a:t>Operations </a:t>
            </a:r>
            <a:r>
              <a:rPr lang="da-DK" sz="2000" dirty="0" err="1"/>
              <a:t>worldwide</a:t>
            </a:r>
            <a:r>
              <a:rPr lang="da-DK" sz="2000" dirty="0"/>
              <a:t> in the offshore </a:t>
            </a:r>
            <a:r>
              <a:rPr lang="da-DK" sz="2000" dirty="0" err="1"/>
              <a:t>industry</a:t>
            </a:r>
            <a:endParaRPr lang="da-DK" sz="2000" dirty="0"/>
          </a:p>
          <a:p>
            <a:pPr lvl="1"/>
            <a:r>
              <a:rPr lang="da-DK" sz="2000" dirty="0"/>
              <a:t>Offshore </a:t>
            </a:r>
            <a:r>
              <a:rPr lang="da-DK" sz="2000" dirty="0" err="1"/>
              <a:t>wind</a:t>
            </a:r>
            <a:r>
              <a:rPr lang="da-DK" sz="2000" dirty="0"/>
              <a:t> </a:t>
            </a:r>
            <a:r>
              <a:rPr lang="da-DK" sz="2000" dirty="0" err="1"/>
              <a:t>focus</a:t>
            </a:r>
            <a:r>
              <a:rPr lang="da-DK" sz="2000" dirty="0"/>
              <a:t> (USA):</a:t>
            </a:r>
          </a:p>
          <a:p>
            <a:pPr marL="914400" lvl="2" indent="0">
              <a:buNone/>
            </a:pPr>
            <a:r>
              <a:rPr lang="da-DK" dirty="0"/>
              <a:t> </a:t>
            </a:r>
          </a:p>
          <a:p>
            <a:pPr lvl="2"/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https://www.youtube.com/watch?v=dHipfehndRM</a:t>
            </a:r>
            <a:endParaRPr lang="da-DK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045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7" y="294538"/>
            <a:ext cx="10418463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The </a:t>
            </a:r>
            <a:r>
              <a:rPr lang="da-DK" sz="4000" dirty="0" err="1">
                <a:solidFill>
                  <a:srgbClr val="FFFFFF"/>
                </a:solidFill>
              </a:rPr>
              <a:t>traditional</a:t>
            </a:r>
            <a:r>
              <a:rPr lang="da-DK" sz="4000" dirty="0">
                <a:solidFill>
                  <a:srgbClr val="FFFFFF"/>
                </a:solidFill>
              </a:rPr>
              <a:t> installation </a:t>
            </a:r>
            <a:r>
              <a:rPr lang="da-DK" sz="4000" dirty="0" err="1">
                <a:solidFill>
                  <a:srgbClr val="FFFFFF"/>
                </a:solidFill>
              </a:rPr>
              <a:t>contract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891970"/>
            <a:ext cx="10842170" cy="4497944"/>
          </a:xfrm>
        </p:spPr>
        <p:txBody>
          <a:bodyPr anchor="ctr">
            <a:normAutofit fontScale="92500" lnSpcReduction="20000"/>
          </a:bodyPr>
          <a:lstStyle/>
          <a:p>
            <a:r>
              <a:rPr lang="da-DK" sz="2100" dirty="0"/>
              <a:t>The WTG installation </a:t>
            </a:r>
            <a:r>
              <a:rPr lang="da-DK" sz="2100" dirty="0" err="1"/>
              <a:t>contract</a:t>
            </a:r>
            <a:endParaRPr lang="da-DK" sz="2100" dirty="0"/>
          </a:p>
          <a:p>
            <a:endParaRPr lang="da-DK" sz="2100" dirty="0"/>
          </a:p>
          <a:p>
            <a:pPr lvl="1"/>
            <a:r>
              <a:rPr lang="da-DK" sz="2100" dirty="0" err="1"/>
              <a:t>Traditionally</a:t>
            </a:r>
            <a:r>
              <a:rPr lang="da-DK" sz="2100" dirty="0"/>
              <a:t> </a:t>
            </a:r>
            <a:r>
              <a:rPr lang="da-DK" sz="2100" dirty="0" err="1"/>
              <a:t>based</a:t>
            </a:r>
            <a:r>
              <a:rPr lang="da-DK" sz="2100" dirty="0"/>
              <a:t> on time charter templates </a:t>
            </a:r>
            <a:r>
              <a:rPr lang="da-DK" sz="2100" dirty="0" err="1"/>
              <a:t>such</a:t>
            </a:r>
            <a:r>
              <a:rPr lang="da-DK" sz="2100" dirty="0"/>
              <a:t> as the BIMCO </a:t>
            </a:r>
            <a:r>
              <a:rPr lang="da-DK" sz="2100" dirty="0" err="1"/>
              <a:t>SupplyTime</a:t>
            </a:r>
            <a:r>
              <a:rPr lang="da-DK" sz="2100" dirty="0"/>
              <a:t> 2005 or 2017:</a:t>
            </a:r>
          </a:p>
          <a:p>
            <a:pPr marL="457200" lvl="1" indent="0">
              <a:buNone/>
            </a:pPr>
            <a:endParaRPr lang="da-DK" sz="2100" dirty="0"/>
          </a:p>
          <a:p>
            <a:pPr lvl="1"/>
            <a:r>
              <a:rPr lang="da-DK" sz="2100" dirty="0"/>
              <a:t>No </a:t>
            </a:r>
            <a:r>
              <a:rPr lang="da-DK" sz="2100" dirty="0" err="1"/>
              <a:t>duty</a:t>
            </a:r>
            <a:r>
              <a:rPr lang="da-DK" sz="2100" dirty="0"/>
              <a:t> to </a:t>
            </a:r>
            <a:r>
              <a:rPr lang="da-DK" sz="2100" dirty="0" err="1"/>
              <a:t>produce</a:t>
            </a:r>
            <a:r>
              <a:rPr lang="da-DK" sz="2100" dirty="0"/>
              <a:t> a </a:t>
            </a:r>
            <a:r>
              <a:rPr lang="da-DK" sz="2100" dirty="0" err="1"/>
              <a:t>result</a:t>
            </a:r>
            <a:endParaRPr lang="da-DK" sz="2100" dirty="0"/>
          </a:p>
          <a:p>
            <a:pPr lvl="1"/>
            <a:endParaRPr lang="da-DK" sz="2100" dirty="0"/>
          </a:p>
          <a:p>
            <a:pPr lvl="1"/>
            <a:r>
              <a:rPr lang="da-DK" sz="2100" dirty="0"/>
              <a:t>Day rates </a:t>
            </a:r>
            <a:r>
              <a:rPr lang="da-DK" sz="2100" dirty="0" err="1"/>
              <a:t>rather</a:t>
            </a:r>
            <a:r>
              <a:rPr lang="da-DK" sz="2100" dirty="0"/>
              <a:t> </a:t>
            </a:r>
            <a:r>
              <a:rPr lang="da-DK" sz="2100" dirty="0" err="1"/>
              <a:t>than</a:t>
            </a:r>
            <a:r>
              <a:rPr lang="da-DK" sz="2100" dirty="0"/>
              <a:t> </a:t>
            </a:r>
            <a:r>
              <a:rPr lang="da-DK" sz="2100" dirty="0" err="1"/>
              <a:t>lump</a:t>
            </a:r>
            <a:r>
              <a:rPr lang="da-DK" sz="2100" dirty="0"/>
              <a:t> sum</a:t>
            </a:r>
          </a:p>
          <a:p>
            <a:pPr lvl="1"/>
            <a:endParaRPr lang="da-DK" sz="2100" dirty="0"/>
          </a:p>
          <a:p>
            <a:pPr lvl="1"/>
            <a:r>
              <a:rPr lang="da-DK" sz="2100" dirty="0" err="1"/>
              <a:t>Off</a:t>
            </a:r>
            <a:r>
              <a:rPr lang="da-DK" sz="2100" dirty="0"/>
              <a:t> </a:t>
            </a:r>
            <a:r>
              <a:rPr lang="da-DK" sz="2100" dirty="0" err="1"/>
              <a:t>hire</a:t>
            </a:r>
            <a:r>
              <a:rPr lang="da-DK" sz="2100" dirty="0"/>
              <a:t> / On </a:t>
            </a:r>
            <a:r>
              <a:rPr lang="da-DK" sz="2100" dirty="0" err="1"/>
              <a:t>hire</a:t>
            </a:r>
            <a:r>
              <a:rPr lang="da-DK" sz="2100" dirty="0"/>
              <a:t> </a:t>
            </a:r>
            <a:r>
              <a:rPr lang="da-DK" sz="2100" dirty="0" err="1"/>
              <a:t>rather</a:t>
            </a:r>
            <a:r>
              <a:rPr lang="da-DK" sz="2100" dirty="0"/>
              <a:t> </a:t>
            </a:r>
            <a:r>
              <a:rPr lang="da-DK" sz="2100" dirty="0" err="1"/>
              <a:t>than</a:t>
            </a:r>
            <a:r>
              <a:rPr lang="da-DK" sz="2100" dirty="0"/>
              <a:t> milestone </a:t>
            </a:r>
            <a:r>
              <a:rPr lang="da-DK" sz="2100" dirty="0" err="1"/>
              <a:t>payments</a:t>
            </a:r>
            <a:r>
              <a:rPr lang="da-DK" sz="2100" dirty="0"/>
              <a:t> for </a:t>
            </a:r>
            <a:r>
              <a:rPr lang="da-DK" sz="2100" dirty="0" err="1"/>
              <a:t>sections</a:t>
            </a:r>
            <a:endParaRPr lang="da-DK" sz="2100" dirty="0"/>
          </a:p>
          <a:p>
            <a:pPr lvl="1"/>
            <a:endParaRPr lang="da-DK" sz="2100" dirty="0"/>
          </a:p>
          <a:p>
            <a:pPr lvl="1"/>
            <a:r>
              <a:rPr lang="da-DK" sz="2100" dirty="0"/>
              <a:t>No </a:t>
            </a:r>
            <a:r>
              <a:rPr lang="da-DK" sz="2100" dirty="0" err="1"/>
              <a:t>LDs</a:t>
            </a:r>
            <a:r>
              <a:rPr lang="da-DK" sz="2100" dirty="0"/>
              <a:t> or EOT </a:t>
            </a:r>
          </a:p>
          <a:p>
            <a:pPr lvl="1"/>
            <a:endParaRPr lang="da-DK" sz="2100" dirty="0"/>
          </a:p>
          <a:p>
            <a:pPr lvl="1"/>
            <a:r>
              <a:rPr lang="da-DK" sz="2100" dirty="0" err="1"/>
              <a:t>Seabed</a:t>
            </a:r>
            <a:r>
              <a:rPr lang="da-DK" sz="2100" dirty="0"/>
              <a:t> </a:t>
            </a:r>
            <a:r>
              <a:rPr lang="da-DK" sz="2100" dirty="0" err="1"/>
              <a:t>risk</a:t>
            </a:r>
            <a:r>
              <a:rPr lang="da-DK" sz="2100" dirty="0"/>
              <a:t> </a:t>
            </a:r>
            <a:r>
              <a:rPr lang="da-DK" sz="2100" dirty="0" err="1"/>
              <a:t>allocation</a:t>
            </a:r>
            <a:r>
              <a:rPr lang="da-DK" sz="2100" dirty="0"/>
              <a:t> to the </a:t>
            </a:r>
            <a:r>
              <a:rPr lang="da-DK" sz="2100" dirty="0" err="1"/>
              <a:t>Charterers</a:t>
            </a:r>
            <a:endParaRPr lang="da-DK" sz="2100" dirty="0"/>
          </a:p>
          <a:p>
            <a:pPr lvl="1"/>
            <a:endParaRPr lang="da-DK" sz="2100" dirty="0"/>
          </a:p>
          <a:p>
            <a:pPr lvl="1"/>
            <a:r>
              <a:rPr lang="da-DK" sz="2100" dirty="0" err="1"/>
              <a:t>Only</a:t>
            </a:r>
            <a:r>
              <a:rPr lang="da-DK" sz="2100" dirty="0"/>
              <a:t> real </a:t>
            </a:r>
            <a:r>
              <a:rPr lang="da-DK" sz="2100" dirty="0" err="1"/>
              <a:t>risk</a:t>
            </a:r>
            <a:r>
              <a:rPr lang="da-DK" sz="2100" dirty="0"/>
              <a:t> </a:t>
            </a:r>
            <a:r>
              <a:rPr lang="da-DK" sz="2100" dirty="0" err="1"/>
              <a:t>allocated</a:t>
            </a:r>
            <a:r>
              <a:rPr lang="da-DK" sz="2100" dirty="0"/>
              <a:t> to the </a:t>
            </a:r>
            <a:r>
              <a:rPr lang="da-DK" sz="2100" dirty="0" err="1"/>
              <a:t>Owners</a:t>
            </a:r>
            <a:r>
              <a:rPr lang="da-DK" sz="2100" dirty="0"/>
              <a:t> = </a:t>
            </a:r>
            <a:r>
              <a:rPr lang="da-DK" sz="2100" dirty="0" err="1"/>
              <a:t>break-down</a:t>
            </a:r>
            <a:r>
              <a:rPr lang="da-DK" sz="2100" dirty="0"/>
              <a:t> of </a:t>
            </a:r>
            <a:r>
              <a:rPr lang="da-DK" sz="2100" dirty="0" err="1"/>
              <a:t>vessel</a:t>
            </a:r>
            <a:r>
              <a:rPr lang="da-DK" sz="2100" dirty="0"/>
              <a:t> (</a:t>
            </a:r>
            <a:r>
              <a:rPr lang="da-DK" sz="2100" dirty="0" err="1"/>
              <a:t>off</a:t>
            </a:r>
            <a:r>
              <a:rPr lang="da-DK" sz="2100" dirty="0"/>
              <a:t> </a:t>
            </a:r>
            <a:r>
              <a:rPr lang="da-DK" sz="2100" dirty="0" err="1"/>
              <a:t>hire</a:t>
            </a:r>
            <a:r>
              <a:rPr lang="da-DK" sz="2100" dirty="0"/>
              <a:t>)</a:t>
            </a:r>
          </a:p>
          <a:p>
            <a:pPr marL="457200" lvl="1" indent="0">
              <a:buNone/>
            </a:pPr>
            <a:endParaRPr lang="da-DK" sz="1100" dirty="0"/>
          </a:p>
          <a:p>
            <a:pPr marL="457200" lvl="1" indent="0">
              <a:buNone/>
            </a:pP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42827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The new form of installation </a:t>
            </a:r>
            <a:r>
              <a:rPr lang="da-DK" sz="4000" dirty="0" err="1">
                <a:solidFill>
                  <a:srgbClr val="FFFFFF"/>
                </a:solidFill>
              </a:rPr>
              <a:t>contract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0" y="1622744"/>
            <a:ext cx="11580249" cy="4940717"/>
          </a:xfrm>
        </p:spPr>
        <p:txBody>
          <a:bodyPr anchor="ctr">
            <a:normAutofit/>
          </a:bodyPr>
          <a:lstStyle/>
          <a:p>
            <a:r>
              <a:rPr lang="da-DK" sz="1800" dirty="0"/>
              <a:t>The ”new” types of WTG installation </a:t>
            </a:r>
            <a:r>
              <a:rPr lang="da-DK" sz="1800" dirty="0" err="1"/>
              <a:t>contracts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influenced</a:t>
            </a:r>
            <a:r>
              <a:rPr lang="da-DK" sz="1800" dirty="0"/>
              <a:t> by the </a:t>
            </a:r>
            <a:r>
              <a:rPr lang="da-DK" sz="1800" dirty="0" err="1"/>
              <a:t>way</a:t>
            </a:r>
            <a:r>
              <a:rPr lang="da-DK" sz="1800" dirty="0"/>
              <a:t> offshore </a:t>
            </a:r>
            <a:r>
              <a:rPr lang="da-DK" sz="1800" dirty="0" err="1"/>
              <a:t>wind</a:t>
            </a:r>
            <a:r>
              <a:rPr lang="da-DK" sz="1800" dirty="0"/>
              <a:t> </a:t>
            </a:r>
            <a:r>
              <a:rPr lang="da-DK" sz="1800" dirty="0" err="1"/>
              <a:t>projects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often</a:t>
            </a:r>
            <a:r>
              <a:rPr lang="da-DK" sz="1800" dirty="0"/>
              <a:t> </a:t>
            </a:r>
            <a:r>
              <a:rPr lang="da-DK" sz="1800" dirty="0" err="1"/>
              <a:t>financed</a:t>
            </a:r>
            <a:r>
              <a:rPr lang="da-DK" sz="1800" dirty="0"/>
              <a:t> (i.e., </a:t>
            </a:r>
            <a:r>
              <a:rPr lang="da-DK" sz="1800" dirty="0" err="1"/>
              <a:t>through</a:t>
            </a:r>
            <a:r>
              <a:rPr lang="da-DK" sz="1800" dirty="0"/>
              <a:t> non/</a:t>
            </a:r>
            <a:r>
              <a:rPr lang="da-DK" sz="1800" dirty="0" err="1"/>
              <a:t>limited</a:t>
            </a:r>
            <a:r>
              <a:rPr lang="da-DK" sz="1800" dirty="0"/>
              <a:t> </a:t>
            </a:r>
            <a:r>
              <a:rPr lang="da-DK" sz="1800" dirty="0" err="1"/>
              <a:t>recourse</a:t>
            </a:r>
            <a:r>
              <a:rPr lang="da-DK" sz="1800" dirty="0"/>
              <a:t> </a:t>
            </a:r>
            <a:r>
              <a:rPr lang="da-DK" sz="1800" dirty="0" err="1"/>
              <a:t>finance</a:t>
            </a:r>
            <a:r>
              <a:rPr lang="da-DK" sz="1800" dirty="0"/>
              <a:t>)</a:t>
            </a:r>
          </a:p>
          <a:p>
            <a:endParaRPr lang="da-DK" sz="1800" dirty="0"/>
          </a:p>
          <a:p>
            <a:pPr marL="228600" lvl="1"/>
            <a:r>
              <a:rPr lang="da-DK" sz="1800" dirty="0"/>
              <a:t>The installation </a:t>
            </a:r>
            <a:r>
              <a:rPr lang="da-DK" sz="1800" dirty="0" err="1"/>
              <a:t>contracts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generally </a:t>
            </a:r>
            <a:r>
              <a:rPr lang="da-DK" sz="1800" dirty="0" err="1"/>
              <a:t>becoming</a:t>
            </a:r>
            <a:r>
              <a:rPr lang="da-DK" sz="1800" dirty="0"/>
              <a:t> more ”EPC” and </a:t>
            </a:r>
            <a:r>
              <a:rPr lang="da-DK" sz="1800" dirty="0" err="1"/>
              <a:t>less</a:t>
            </a:r>
            <a:r>
              <a:rPr lang="da-DK" sz="1800" dirty="0"/>
              <a:t> ”charter party” </a:t>
            </a:r>
          </a:p>
          <a:p>
            <a:pPr marL="228600" lvl="1"/>
            <a:endParaRPr lang="da-DK" sz="1800" dirty="0"/>
          </a:p>
          <a:p>
            <a:pPr marL="228600" lvl="1"/>
            <a:r>
              <a:rPr lang="da-DK" sz="1800" dirty="0" err="1"/>
              <a:t>Lump</a:t>
            </a:r>
            <a:r>
              <a:rPr lang="da-DK" sz="1800" dirty="0"/>
              <a:t> sum and </a:t>
            </a:r>
            <a:r>
              <a:rPr lang="da-DK" sz="1800" dirty="0" err="1"/>
              <a:t>sectional</a:t>
            </a:r>
            <a:r>
              <a:rPr lang="da-DK" sz="1800" dirty="0"/>
              <a:t> </a:t>
            </a:r>
            <a:r>
              <a:rPr lang="da-DK" sz="1800" dirty="0" err="1"/>
              <a:t>completion</a:t>
            </a:r>
            <a:r>
              <a:rPr lang="da-DK" sz="1800" dirty="0"/>
              <a:t> </a:t>
            </a:r>
            <a:r>
              <a:rPr lang="da-DK" sz="1800" dirty="0" err="1"/>
              <a:t>rather</a:t>
            </a:r>
            <a:r>
              <a:rPr lang="da-DK" sz="1800" dirty="0"/>
              <a:t> </a:t>
            </a:r>
            <a:r>
              <a:rPr lang="da-DK" sz="1800" dirty="0" err="1"/>
              <a:t>than</a:t>
            </a:r>
            <a:r>
              <a:rPr lang="da-DK" sz="1800" dirty="0"/>
              <a:t> </a:t>
            </a:r>
            <a:r>
              <a:rPr lang="da-DK" sz="1800" dirty="0" err="1"/>
              <a:t>day</a:t>
            </a:r>
            <a:r>
              <a:rPr lang="da-DK" sz="1800" dirty="0"/>
              <a:t> rates</a:t>
            </a:r>
          </a:p>
          <a:p>
            <a:pPr marL="228600" lvl="1">
              <a:buNone/>
            </a:pPr>
            <a:endParaRPr lang="da-DK" sz="1800" dirty="0"/>
          </a:p>
          <a:p>
            <a:pPr marL="228600" lvl="1"/>
            <a:r>
              <a:rPr lang="da-DK" sz="1800" dirty="0" err="1"/>
              <a:t>LDs</a:t>
            </a:r>
            <a:r>
              <a:rPr lang="da-DK" sz="1800" dirty="0"/>
              <a:t> and EOT </a:t>
            </a:r>
            <a:r>
              <a:rPr lang="da-DK" sz="1800" dirty="0" err="1"/>
              <a:t>clauses</a:t>
            </a:r>
            <a:endParaRPr lang="da-DK" sz="1800" dirty="0"/>
          </a:p>
          <a:p>
            <a:pPr marL="228600" lvl="1"/>
            <a:endParaRPr lang="da-DK" sz="1800" dirty="0"/>
          </a:p>
          <a:p>
            <a:pPr marL="228600" lvl="1"/>
            <a:r>
              <a:rPr lang="da-DK" sz="1800" dirty="0" err="1"/>
              <a:t>Seabed</a:t>
            </a:r>
            <a:r>
              <a:rPr lang="da-DK" sz="1800" dirty="0"/>
              <a:t> </a:t>
            </a:r>
            <a:r>
              <a:rPr lang="da-DK" sz="1800" dirty="0" err="1"/>
              <a:t>risk</a:t>
            </a:r>
            <a:r>
              <a:rPr lang="da-DK" sz="1800" dirty="0"/>
              <a:t> </a:t>
            </a:r>
            <a:r>
              <a:rPr lang="da-DK" sz="1800" dirty="0" err="1"/>
              <a:t>partly</a:t>
            </a:r>
            <a:r>
              <a:rPr lang="da-DK" sz="1800" dirty="0"/>
              <a:t> </a:t>
            </a:r>
            <a:r>
              <a:rPr lang="da-DK" sz="1800" dirty="0" err="1"/>
              <a:t>allocated</a:t>
            </a:r>
            <a:r>
              <a:rPr lang="da-DK" sz="1800" dirty="0"/>
              <a:t> to the </a:t>
            </a:r>
            <a:r>
              <a:rPr lang="da-DK" sz="1800" dirty="0" err="1"/>
              <a:t>vessel</a:t>
            </a:r>
            <a:r>
              <a:rPr lang="da-DK" sz="1800" dirty="0"/>
              <a:t> </a:t>
            </a:r>
            <a:r>
              <a:rPr lang="da-DK" sz="1800" dirty="0" err="1"/>
              <a:t>owners</a:t>
            </a:r>
            <a:r>
              <a:rPr lang="da-DK" sz="1800" dirty="0"/>
              <a:t> (</a:t>
            </a:r>
            <a:r>
              <a:rPr lang="da-DK" sz="1800" dirty="0" err="1"/>
              <a:t>e.g</a:t>
            </a:r>
            <a:r>
              <a:rPr lang="da-DK" sz="1800" dirty="0"/>
              <a:t>. </a:t>
            </a:r>
            <a:r>
              <a:rPr lang="da-DK" sz="1800" dirty="0" err="1"/>
              <a:t>through</a:t>
            </a:r>
            <a:r>
              <a:rPr lang="da-DK" sz="1800" dirty="0"/>
              <a:t> </a:t>
            </a:r>
            <a:r>
              <a:rPr lang="da-DK" sz="1800" dirty="0" err="1"/>
              <a:t>liquidated</a:t>
            </a:r>
            <a:r>
              <a:rPr lang="da-DK" sz="1800" dirty="0"/>
              <a:t> </a:t>
            </a:r>
            <a:r>
              <a:rPr lang="da-DK" sz="1800" dirty="0" err="1"/>
              <a:t>damages</a:t>
            </a:r>
            <a:r>
              <a:rPr lang="da-DK" sz="1800" dirty="0"/>
              <a:t> </a:t>
            </a:r>
            <a:r>
              <a:rPr lang="da-DK" sz="1800" dirty="0" err="1"/>
              <a:t>linked</a:t>
            </a:r>
            <a:r>
              <a:rPr lang="da-DK" sz="1800" dirty="0"/>
              <a:t> to </a:t>
            </a:r>
            <a:r>
              <a:rPr lang="da-DK" sz="1800" dirty="0" err="1"/>
              <a:t>jacking</a:t>
            </a:r>
            <a:r>
              <a:rPr lang="da-DK" sz="1800" dirty="0"/>
              <a:t> time).</a:t>
            </a:r>
          </a:p>
          <a:p>
            <a:pPr marL="228600" lvl="1"/>
            <a:endParaRPr lang="da-DK" sz="1800" dirty="0"/>
          </a:p>
          <a:p>
            <a:pPr marL="228600" lvl="1"/>
            <a:r>
              <a:rPr lang="da-DK" sz="1800" dirty="0"/>
              <a:t>Interface agreement </a:t>
            </a:r>
            <a:r>
              <a:rPr lang="da-DK" sz="1800" dirty="0" err="1"/>
              <a:t>allocates</a:t>
            </a:r>
            <a:r>
              <a:rPr lang="da-DK" sz="1800" dirty="0"/>
              <a:t> the </a:t>
            </a:r>
            <a:r>
              <a:rPr lang="da-DK" sz="1800" dirty="0" err="1"/>
              <a:t>project</a:t>
            </a:r>
            <a:r>
              <a:rPr lang="da-DK" sz="1800" dirty="0"/>
              <a:t> </a:t>
            </a:r>
            <a:r>
              <a:rPr lang="da-DK" sz="1800" dirty="0" err="1"/>
              <a:t>coordination</a:t>
            </a:r>
            <a:r>
              <a:rPr lang="da-DK" sz="1800" dirty="0"/>
              <a:t> </a:t>
            </a:r>
            <a:r>
              <a:rPr lang="da-DK" sz="1800" dirty="0" err="1"/>
              <a:t>risk</a:t>
            </a:r>
            <a:r>
              <a:rPr lang="da-DK" sz="1800" dirty="0"/>
              <a:t> </a:t>
            </a:r>
            <a:r>
              <a:rPr lang="da-DK" sz="1800" dirty="0" err="1"/>
              <a:t>onto</a:t>
            </a:r>
            <a:r>
              <a:rPr lang="da-DK" sz="1800" dirty="0"/>
              <a:t> the </a:t>
            </a:r>
            <a:r>
              <a:rPr lang="da-DK" sz="1800" dirty="0" err="1"/>
              <a:t>vessel</a:t>
            </a:r>
            <a:r>
              <a:rPr lang="da-DK" sz="1800" dirty="0"/>
              <a:t> </a:t>
            </a:r>
            <a:r>
              <a:rPr lang="da-DK" sz="1800" dirty="0" err="1"/>
              <a:t>owners</a:t>
            </a:r>
            <a:r>
              <a:rPr lang="da-DK" sz="1800" dirty="0"/>
              <a:t> and </a:t>
            </a:r>
            <a:r>
              <a:rPr lang="da-DK" sz="1800" dirty="0" err="1"/>
              <a:t>other</a:t>
            </a:r>
            <a:r>
              <a:rPr lang="da-DK" sz="1800" dirty="0"/>
              <a:t> sub-</a:t>
            </a:r>
            <a:r>
              <a:rPr lang="da-DK" sz="1800" dirty="0" err="1"/>
              <a:t>contractors</a:t>
            </a:r>
            <a:endParaRPr lang="da-DK" sz="1800" dirty="0"/>
          </a:p>
          <a:p>
            <a:pPr marL="457200" lvl="1" indent="0">
              <a:buNone/>
            </a:pPr>
            <a:endParaRPr lang="da-DK" sz="1100" dirty="0"/>
          </a:p>
          <a:p>
            <a:pPr marL="457200" lvl="1" indent="0">
              <a:buNone/>
            </a:pP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92973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Challenges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" y="1622744"/>
            <a:ext cx="11623792" cy="4940717"/>
          </a:xfrm>
        </p:spPr>
        <p:txBody>
          <a:bodyPr anchor="ctr">
            <a:normAutofit lnSpcReduction="10000"/>
          </a:bodyPr>
          <a:lstStyle/>
          <a:p>
            <a:endParaRPr lang="da-DK" sz="1600" dirty="0"/>
          </a:p>
          <a:p>
            <a:endParaRPr lang="da-DK" sz="1600" dirty="0"/>
          </a:p>
          <a:p>
            <a:endParaRPr lang="da-DK" sz="1900" dirty="0"/>
          </a:p>
          <a:p>
            <a:endParaRPr lang="da-DK" sz="1900" dirty="0"/>
          </a:p>
          <a:p>
            <a:r>
              <a:rPr lang="da-DK" sz="1900" dirty="0"/>
              <a:t>Challenges </a:t>
            </a:r>
            <a:r>
              <a:rPr lang="da-DK" sz="1900" dirty="0" err="1"/>
              <a:t>using</a:t>
            </a:r>
            <a:r>
              <a:rPr lang="da-DK" sz="1900" dirty="0"/>
              <a:t> EPC </a:t>
            </a:r>
            <a:r>
              <a:rPr lang="da-DK" sz="1900" dirty="0" err="1"/>
              <a:t>contract</a:t>
            </a:r>
            <a:r>
              <a:rPr lang="da-DK" sz="1900" dirty="0"/>
              <a:t> terms for offshore WTG installations:</a:t>
            </a:r>
          </a:p>
          <a:p>
            <a:pPr lvl="1"/>
            <a:endParaRPr lang="da-DK" sz="1900" dirty="0"/>
          </a:p>
          <a:p>
            <a:pPr lvl="1"/>
            <a:r>
              <a:rPr lang="da-DK" sz="1900" dirty="0" err="1"/>
              <a:t>Scope</a:t>
            </a:r>
            <a:r>
              <a:rPr lang="da-DK" sz="1900" dirty="0"/>
              <a:t> interface with OEM (</a:t>
            </a:r>
            <a:r>
              <a:rPr lang="da-DK" sz="1900" dirty="0" err="1"/>
              <a:t>transporting</a:t>
            </a:r>
            <a:r>
              <a:rPr lang="da-DK" sz="1900" dirty="0"/>
              <a:t> and lifting but </a:t>
            </a:r>
            <a:r>
              <a:rPr lang="da-DK" sz="1900" dirty="0" err="1"/>
              <a:t>no</a:t>
            </a:r>
            <a:r>
              <a:rPr lang="da-DK" sz="1900" dirty="0"/>
              <a:t> bolts or </a:t>
            </a:r>
            <a:r>
              <a:rPr lang="da-DK" sz="1900" dirty="0" err="1"/>
              <a:t>cables</a:t>
            </a:r>
            <a:r>
              <a:rPr lang="da-DK" sz="1900" dirty="0"/>
              <a:t> – </a:t>
            </a:r>
            <a:r>
              <a:rPr lang="da-DK" sz="1900" dirty="0" err="1"/>
              <a:t>when</a:t>
            </a:r>
            <a:r>
              <a:rPr lang="da-DK" sz="1900" dirty="0"/>
              <a:t> </a:t>
            </a:r>
            <a:r>
              <a:rPr lang="da-DK" sz="1900" dirty="0" err="1"/>
              <a:t>are</a:t>
            </a:r>
            <a:r>
              <a:rPr lang="da-DK" sz="1900" dirty="0"/>
              <a:t> the Works </a:t>
            </a:r>
            <a:r>
              <a:rPr lang="da-DK" sz="1900" dirty="0" err="1"/>
              <a:t>completed</a:t>
            </a:r>
            <a:r>
              <a:rPr lang="da-DK" sz="1900" dirty="0"/>
              <a:t>?)</a:t>
            </a:r>
          </a:p>
          <a:p>
            <a:pPr lvl="1"/>
            <a:endParaRPr lang="da-DK" sz="1900" dirty="0"/>
          </a:p>
          <a:p>
            <a:pPr lvl="1"/>
            <a:r>
              <a:rPr lang="da-DK" sz="1900" dirty="0" err="1"/>
              <a:t>Seabed</a:t>
            </a:r>
            <a:r>
              <a:rPr lang="da-DK" sz="1900" dirty="0"/>
              <a:t> </a:t>
            </a:r>
            <a:r>
              <a:rPr lang="da-DK" sz="1900" dirty="0" err="1"/>
              <a:t>conditions</a:t>
            </a:r>
            <a:r>
              <a:rPr lang="da-DK" sz="1900" dirty="0"/>
              <a:t> </a:t>
            </a:r>
            <a:r>
              <a:rPr lang="da-DK" sz="1900" dirty="0" err="1"/>
              <a:t>cannot</a:t>
            </a:r>
            <a:r>
              <a:rPr lang="da-DK" sz="1900" dirty="0"/>
              <a:t> </a:t>
            </a:r>
            <a:r>
              <a:rPr lang="da-DK" sz="1900" dirty="0" err="1"/>
              <a:t>be</a:t>
            </a:r>
            <a:r>
              <a:rPr lang="da-DK" sz="1900" dirty="0"/>
              <a:t> </a:t>
            </a:r>
            <a:r>
              <a:rPr lang="da-DK" sz="1900" dirty="0" err="1"/>
              <a:t>improved</a:t>
            </a:r>
            <a:r>
              <a:rPr lang="da-DK" sz="1900" dirty="0"/>
              <a:t> </a:t>
            </a:r>
            <a:r>
              <a:rPr lang="da-DK" sz="1900" dirty="0" err="1"/>
              <a:t>like</a:t>
            </a:r>
            <a:r>
              <a:rPr lang="da-DK" sz="1900" dirty="0"/>
              <a:t> in onshore </a:t>
            </a:r>
            <a:r>
              <a:rPr lang="da-DK" sz="1900" dirty="0" err="1"/>
              <a:t>projects</a:t>
            </a:r>
            <a:r>
              <a:rPr lang="da-DK" sz="1900" dirty="0"/>
              <a:t> (</a:t>
            </a:r>
            <a:r>
              <a:rPr lang="da-DK" sz="1900" dirty="0" err="1"/>
              <a:t>delays</a:t>
            </a:r>
            <a:r>
              <a:rPr lang="da-DK" sz="1900" dirty="0"/>
              <a:t> generally </a:t>
            </a:r>
            <a:r>
              <a:rPr lang="da-DK" sz="1900" dirty="0" err="1"/>
              <a:t>cannot</a:t>
            </a:r>
            <a:r>
              <a:rPr lang="da-DK" sz="1900" dirty="0"/>
              <a:t> </a:t>
            </a:r>
            <a:r>
              <a:rPr lang="da-DK" sz="1900" dirty="0" err="1"/>
              <a:t>be</a:t>
            </a:r>
            <a:r>
              <a:rPr lang="da-DK" sz="1900" dirty="0"/>
              <a:t> ”</a:t>
            </a:r>
            <a:r>
              <a:rPr lang="da-DK" sz="1900" dirty="0" err="1"/>
              <a:t>caught</a:t>
            </a:r>
            <a:r>
              <a:rPr lang="da-DK" sz="1900" dirty="0"/>
              <a:t> up”)</a:t>
            </a:r>
          </a:p>
          <a:p>
            <a:pPr lvl="1"/>
            <a:endParaRPr lang="da-DK" sz="1900" dirty="0"/>
          </a:p>
          <a:p>
            <a:pPr lvl="1"/>
            <a:r>
              <a:rPr lang="da-DK" sz="1900" dirty="0" err="1"/>
              <a:t>Importantly</a:t>
            </a:r>
            <a:r>
              <a:rPr lang="da-DK" sz="1900" dirty="0"/>
              <a:t>: Substitution </a:t>
            </a:r>
            <a:r>
              <a:rPr lang="da-DK" sz="1900" dirty="0" err="1"/>
              <a:t>vessels</a:t>
            </a:r>
            <a:r>
              <a:rPr lang="da-DK" sz="1900" dirty="0"/>
              <a:t> </a:t>
            </a:r>
            <a:r>
              <a:rPr lang="da-DK" sz="1900" dirty="0" err="1"/>
              <a:t>cannot</a:t>
            </a:r>
            <a:r>
              <a:rPr lang="da-DK" sz="1900" dirty="0"/>
              <a:t> </a:t>
            </a:r>
            <a:r>
              <a:rPr lang="da-DK" sz="1900" dirty="0" err="1"/>
              <a:t>readily</a:t>
            </a:r>
            <a:r>
              <a:rPr lang="da-DK" sz="1900" dirty="0"/>
              <a:t> </a:t>
            </a:r>
            <a:r>
              <a:rPr lang="da-DK" sz="1900" dirty="0" err="1"/>
              <a:t>be</a:t>
            </a:r>
            <a:r>
              <a:rPr lang="da-DK" sz="1900" dirty="0"/>
              <a:t> </a:t>
            </a:r>
            <a:r>
              <a:rPr lang="da-DK" sz="1900" dirty="0" err="1"/>
              <a:t>found</a:t>
            </a:r>
            <a:r>
              <a:rPr lang="da-DK" sz="1900" dirty="0"/>
              <a:t> and </a:t>
            </a:r>
            <a:r>
              <a:rPr lang="da-DK" sz="1900" dirty="0" err="1"/>
              <a:t>prepped</a:t>
            </a:r>
            <a:r>
              <a:rPr lang="da-DK" sz="1900" dirty="0"/>
              <a:t> (</a:t>
            </a:r>
            <a:r>
              <a:rPr lang="da-DK" sz="1900" dirty="0" err="1"/>
              <a:t>jacking</a:t>
            </a:r>
            <a:r>
              <a:rPr lang="da-DK" sz="1900" dirty="0"/>
              <a:t> and </a:t>
            </a:r>
            <a:r>
              <a:rPr lang="da-DK" sz="1900" dirty="0" err="1"/>
              <a:t>crane</a:t>
            </a:r>
            <a:r>
              <a:rPr lang="da-DK" sz="1900" dirty="0"/>
              <a:t> </a:t>
            </a:r>
            <a:r>
              <a:rPr lang="da-DK" sz="1900" dirty="0" err="1"/>
              <a:t>capacity</a:t>
            </a:r>
            <a:r>
              <a:rPr lang="da-DK" sz="1900" dirty="0"/>
              <a:t> and </a:t>
            </a:r>
            <a:r>
              <a:rPr lang="da-DK" sz="1900" dirty="0" err="1"/>
              <a:t>sea-fastening</a:t>
            </a:r>
            <a:r>
              <a:rPr lang="da-DK" sz="1900" dirty="0"/>
              <a:t> </a:t>
            </a:r>
            <a:r>
              <a:rPr lang="da-DK" sz="1900" dirty="0" err="1"/>
              <a:t>issues</a:t>
            </a:r>
            <a:r>
              <a:rPr lang="da-DK" sz="1900" dirty="0"/>
              <a:t>)</a:t>
            </a:r>
          </a:p>
          <a:p>
            <a:pPr lvl="1"/>
            <a:endParaRPr lang="da-DK" sz="1900" dirty="0"/>
          </a:p>
          <a:p>
            <a:pPr lvl="1"/>
            <a:r>
              <a:rPr lang="da-DK" sz="1900" dirty="0" err="1"/>
              <a:t>Float</a:t>
            </a:r>
            <a:r>
              <a:rPr lang="da-DK" sz="1900" dirty="0"/>
              <a:t> has </a:t>
            </a:r>
            <a:r>
              <a:rPr lang="da-DK" sz="1900" dirty="0" err="1"/>
              <a:t>less</a:t>
            </a:r>
            <a:r>
              <a:rPr lang="da-DK" sz="1900" dirty="0"/>
              <a:t> </a:t>
            </a:r>
            <a:r>
              <a:rPr lang="da-DK" sz="1900" dirty="0" err="1"/>
              <a:t>value</a:t>
            </a:r>
            <a:r>
              <a:rPr lang="da-DK" sz="1900" dirty="0"/>
              <a:t> to the </a:t>
            </a:r>
            <a:r>
              <a:rPr lang="da-DK" sz="1900" dirty="0" err="1"/>
              <a:t>contractor</a:t>
            </a:r>
            <a:r>
              <a:rPr lang="da-DK" sz="1900" dirty="0"/>
              <a:t> </a:t>
            </a:r>
            <a:r>
              <a:rPr lang="da-DK" sz="1900" dirty="0" err="1"/>
              <a:t>since</a:t>
            </a:r>
            <a:r>
              <a:rPr lang="da-DK" sz="1900" dirty="0"/>
              <a:t> </a:t>
            </a:r>
            <a:r>
              <a:rPr lang="da-DK" sz="1900" dirty="0" err="1"/>
              <a:t>progress</a:t>
            </a:r>
            <a:r>
              <a:rPr lang="da-DK" sz="1900" dirty="0"/>
              <a:t> </a:t>
            </a:r>
            <a:r>
              <a:rPr lang="da-DK" sz="1900" dirty="0" err="1"/>
              <a:t>depends</a:t>
            </a:r>
            <a:r>
              <a:rPr lang="da-DK" sz="1900" dirty="0"/>
              <a:t> on the OEM </a:t>
            </a:r>
            <a:r>
              <a:rPr lang="da-DK" sz="1900" dirty="0" err="1"/>
              <a:t>making</a:t>
            </a:r>
            <a:r>
              <a:rPr lang="da-DK" sz="1900" dirty="0"/>
              <a:t> the </a:t>
            </a:r>
            <a:r>
              <a:rPr lang="da-DK" sz="1900" dirty="0" err="1"/>
              <a:t>WTGs</a:t>
            </a:r>
            <a:r>
              <a:rPr lang="da-DK" sz="1900" dirty="0"/>
              <a:t> </a:t>
            </a:r>
            <a:r>
              <a:rPr lang="da-DK" sz="1900" dirty="0" err="1"/>
              <a:t>available</a:t>
            </a:r>
            <a:endParaRPr lang="da-DK" sz="1900" dirty="0"/>
          </a:p>
          <a:p>
            <a:pPr marL="457200" lvl="1" indent="0">
              <a:buNone/>
            </a:pPr>
            <a:endParaRPr lang="da-DK" sz="1900" dirty="0"/>
          </a:p>
          <a:p>
            <a:pPr lvl="1"/>
            <a:r>
              <a:rPr lang="da-DK" sz="1900" dirty="0"/>
              <a:t>Drop </a:t>
            </a:r>
            <a:r>
              <a:rPr lang="da-DK" sz="1900" dirty="0" err="1"/>
              <a:t>dead</a:t>
            </a:r>
            <a:r>
              <a:rPr lang="da-DK" sz="1900" dirty="0"/>
              <a:t> date: The </a:t>
            </a:r>
            <a:r>
              <a:rPr lang="da-DK" sz="1900" dirty="0" err="1"/>
              <a:t>vessel</a:t>
            </a:r>
            <a:r>
              <a:rPr lang="da-DK" sz="1900" dirty="0"/>
              <a:t> </a:t>
            </a:r>
            <a:r>
              <a:rPr lang="da-DK" sz="1900" dirty="0" err="1"/>
              <a:t>owners</a:t>
            </a:r>
            <a:r>
              <a:rPr lang="da-DK" sz="1900" dirty="0"/>
              <a:t> </a:t>
            </a:r>
            <a:r>
              <a:rPr lang="da-DK" sz="1900" dirty="0" err="1"/>
              <a:t>need</a:t>
            </a:r>
            <a:r>
              <a:rPr lang="da-DK" sz="1900" dirty="0"/>
              <a:t> to know </a:t>
            </a:r>
            <a:r>
              <a:rPr lang="da-DK" sz="1900" dirty="0" err="1"/>
              <a:t>when</a:t>
            </a:r>
            <a:r>
              <a:rPr lang="da-DK" sz="1900" dirty="0"/>
              <a:t> the </a:t>
            </a:r>
            <a:r>
              <a:rPr lang="da-DK" sz="1900" dirty="0" err="1"/>
              <a:t>vessel</a:t>
            </a:r>
            <a:r>
              <a:rPr lang="da-DK" sz="1900" dirty="0"/>
              <a:t> is </a:t>
            </a:r>
            <a:r>
              <a:rPr lang="da-DK" sz="1900" dirty="0" err="1"/>
              <a:t>released</a:t>
            </a:r>
            <a:r>
              <a:rPr lang="da-DK" sz="1900" dirty="0"/>
              <a:t> from the </a:t>
            </a:r>
            <a:r>
              <a:rPr lang="da-DK" sz="1900" dirty="0" err="1"/>
              <a:t>project</a:t>
            </a:r>
            <a:r>
              <a:rPr lang="da-DK" sz="1900" dirty="0"/>
              <a:t>.</a:t>
            </a:r>
          </a:p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71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00C05-26CC-4B8E-A24B-FBAF7AC7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94538"/>
            <a:ext cx="10886550" cy="1033669"/>
          </a:xfrm>
        </p:spPr>
        <p:txBody>
          <a:bodyPr>
            <a:normAutofit/>
          </a:bodyPr>
          <a:lstStyle/>
          <a:p>
            <a:r>
              <a:rPr lang="da-DK" sz="4000" dirty="0" err="1">
                <a:solidFill>
                  <a:srgbClr val="FFFFFF"/>
                </a:solidFill>
              </a:rPr>
              <a:t>Delays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5A17-9249-45F0-B43B-6978C77F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96143"/>
            <a:ext cx="11517085" cy="5486399"/>
          </a:xfrm>
        </p:spPr>
        <p:txBody>
          <a:bodyPr anchor="ctr">
            <a:normAutofit/>
          </a:bodyPr>
          <a:lstStyle/>
          <a:p>
            <a:r>
              <a:rPr lang="da-DK" sz="1600" dirty="0"/>
              <a:t>Common </a:t>
            </a:r>
            <a:r>
              <a:rPr lang="da-DK" sz="1600" dirty="0" err="1"/>
              <a:t>sources</a:t>
            </a:r>
            <a:r>
              <a:rPr lang="da-DK" sz="1600" dirty="0"/>
              <a:t> of </a:t>
            </a:r>
            <a:r>
              <a:rPr lang="da-DK" sz="1600" dirty="0" err="1"/>
              <a:t>delay</a:t>
            </a:r>
            <a:r>
              <a:rPr lang="da-DK" sz="1600" dirty="0"/>
              <a:t>:</a:t>
            </a:r>
          </a:p>
          <a:p>
            <a:endParaRPr lang="da-DK" sz="1600" dirty="0"/>
          </a:p>
          <a:p>
            <a:pPr lvl="1"/>
            <a:r>
              <a:rPr lang="da-DK" dirty="0" err="1"/>
              <a:t>Weather</a:t>
            </a:r>
            <a:r>
              <a:rPr lang="da-DK" dirty="0"/>
              <a:t>: </a:t>
            </a:r>
            <a:r>
              <a:rPr lang="da-DK" dirty="0" err="1"/>
              <a:t>Typically</a:t>
            </a:r>
            <a:r>
              <a:rPr lang="da-DK" dirty="0"/>
              <a:t> </a:t>
            </a:r>
            <a:r>
              <a:rPr lang="da-DK" dirty="0" err="1"/>
              <a:t>adverse</a:t>
            </a:r>
            <a:r>
              <a:rPr lang="da-DK" dirty="0"/>
              <a:t> </a:t>
            </a:r>
            <a:r>
              <a:rPr lang="da-DK" dirty="0" err="1"/>
              <a:t>weather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factored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the </a:t>
            </a:r>
            <a:r>
              <a:rPr lang="da-DK" dirty="0" err="1"/>
              <a:t>agreed</a:t>
            </a:r>
            <a:r>
              <a:rPr lang="da-DK" dirty="0"/>
              <a:t> time programme.</a:t>
            </a:r>
          </a:p>
          <a:p>
            <a:pPr lvl="1"/>
            <a:endParaRPr lang="da-DK" dirty="0"/>
          </a:p>
          <a:p>
            <a:pPr lvl="1"/>
            <a:r>
              <a:rPr lang="da-DK" dirty="0" err="1"/>
              <a:t>Seabed</a:t>
            </a:r>
            <a:r>
              <a:rPr lang="da-DK" dirty="0"/>
              <a:t>: Client provides data and the </a:t>
            </a:r>
            <a:r>
              <a:rPr lang="da-DK" dirty="0" err="1"/>
              <a:t>vessel</a:t>
            </a:r>
            <a:r>
              <a:rPr lang="da-DK" dirty="0"/>
              <a:t> </a:t>
            </a:r>
            <a:r>
              <a:rPr lang="da-DK" dirty="0" err="1"/>
              <a:t>owner</a:t>
            </a:r>
            <a:r>
              <a:rPr lang="da-DK" dirty="0"/>
              <a:t> </a:t>
            </a:r>
            <a:r>
              <a:rPr lang="da-DK" dirty="0" err="1"/>
              <a:t>interprets</a:t>
            </a:r>
            <a:r>
              <a:rPr lang="da-DK" dirty="0"/>
              <a:t> the data. The </a:t>
            </a:r>
            <a:r>
              <a:rPr lang="da-DK" dirty="0" err="1"/>
              <a:t>seabed</a:t>
            </a:r>
            <a:r>
              <a:rPr lang="da-DK" dirty="0"/>
              <a:t> </a:t>
            </a:r>
            <a:r>
              <a:rPr lang="da-DK" dirty="0" err="1"/>
              <a:t>risk</a:t>
            </a:r>
            <a:r>
              <a:rPr lang="da-DK" dirty="0"/>
              <a:t> is a </a:t>
            </a:r>
            <a:r>
              <a:rPr lang="da-DK" dirty="0" err="1"/>
              <a:t>key</a:t>
            </a:r>
            <a:r>
              <a:rPr lang="da-DK" dirty="0"/>
              <a:t> </a:t>
            </a:r>
            <a:r>
              <a:rPr lang="da-DK" dirty="0" err="1"/>
              <a:t>issue</a:t>
            </a:r>
            <a:r>
              <a:rPr lang="da-DK" dirty="0"/>
              <a:t> due to the </a:t>
            </a:r>
            <a:r>
              <a:rPr lang="da-DK" dirty="0" err="1"/>
              <a:t>client’s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position the </a:t>
            </a:r>
            <a:r>
              <a:rPr lang="da-DK" dirty="0" err="1"/>
              <a:t>WTGs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the offshore site </a:t>
            </a:r>
            <a:r>
              <a:rPr lang="da-DK" dirty="0" err="1"/>
              <a:t>before</a:t>
            </a:r>
            <a:r>
              <a:rPr lang="da-DK" dirty="0"/>
              <a:t> the </a:t>
            </a:r>
            <a:r>
              <a:rPr lang="da-DK" dirty="0" err="1"/>
              <a:t>foundations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installed</a:t>
            </a:r>
            <a:r>
              <a:rPr lang="da-DK" dirty="0"/>
              <a:t>. Yet </a:t>
            </a:r>
            <a:r>
              <a:rPr lang="da-DK" dirty="0" err="1"/>
              <a:t>jacking</a:t>
            </a:r>
            <a:r>
              <a:rPr lang="da-DK" dirty="0"/>
              <a:t> </a:t>
            </a:r>
            <a:r>
              <a:rPr lang="da-DK" dirty="0" err="1"/>
              <a:t>trials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rarely</a:t>
            </a:r>
            <a:r>
              <a:rPr lang="da-DK" dirty="0"/>
              <a:t> </a:t>
            </a:r>
            <a:r>
              <a:rPr lang="da-DK" dirty="0" err="1"/>
              <a:t>performed</a:t>
            </a:r>
            <a:r>
              <a:rPr lang="da-DK" dirty="0"/>
              <a:t>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Vessel Breakdowns: The Vessel </a:t>
            </a:r>
            <a:r>
              <a:rPr lang="da-DK" dirty="0" err="1"/>
              <a:t>Owner’s</a:t>
            </a:r>
            <a:r>
              <a:rPr lang="da-DK" dirty="0"/>
              <a:t> </a:t>
            </a:r>
            <a:r>
              <a:rPr lang="da-DK" dirty="0" err="1"/>
              <a:t>main</a:t>
            </a:r>
            <a:r>
              <a:rPr lang="da-DK" dirty="0"/>
              <a:t> </a:t>
            </a:r>
            <a:r>
              <a:rPr lang="da-DK" dirty="0" err="1"/>
              <a:t>concern</a:t>
            </a:r>
            <a:r>
              <a:rPr lang="da-DK" dirty="0"/>
              <a:t> and </a:t>
            </a:r>
            <a:r>
              <a:rPr lang="da-DK" dirty="0" err="1"/>
              <a:t>main</a:t>
            </a:r>
            <a:r>
              <a:rPr lang="da-DK" dirty="0"/>
              <a:t> </a:t>
            </a:r>
            <a:r>
              <a:rPr lang="da-DK" dirty="0" err="1"/>
              <a:t>delay</a:t>
            </a:r>
            <a:r>
              <a:rPr lang="da-DK" dirty="0"/>
              <a:t> </a:t>
            </a:r>
            <a:r>
              <a:rPr lang="da-DK" dirty="0" err="1"/>
              <a:t>risk</a:t>
            </a:r>
            <a:r>
              <a:rPr lang="da-DK" dirty="0"/>
              <a:t>. </a:t>
            </a:r>
            <a:r>
              <a:rPr lang="da-DK" dirty="0" err="1"/>
              <a:t>Risk</a:t>
            </a:r>
            <a:r>
              <a:rPr lang="da-DK" dirty="0"/>
              <a:t> </a:t>
            </a:r>
            <a:r>
              <a:rPr lang="da-DK" dirty="0" err="1"/>
              <a:t>migitation</a:t>
            </a:r>
            <a:r>
              <a:rPr lang="da-DK" dirty="0"/>
              <a:t> measures </a:t>
            </a:r>
            <a:r>
              <a:rPr lang="da-DK" dirty="0" err="1"/>
              <a:t>include</a:t>
            </a:r>
            <a:r>
              <a:rPr lang="da-DK" dirty="0"/>
              <a:t>:</a:t>
            </a:r>
          </a:p>
          <a:p>
            <a:pPr marL="457200" lvl="1" indent="0">
              <a:buNone/>
            </a:pPr>
            <a:endParaRPr lang="da-DK" dirty="0"/>
          </a:p>
          <a:p>
            <a:pPr lvl="2"/>
            <a:r>
              <a:rPr lang="da-DK" sz="1600" dirty="0"/>
              <a:t>High </a:t>
            </a:r>
            <a:r>
              <a:rPr lang="da-DK" sz="1600" dirty="0" err="1"/>
              <a:t>degree</a:t>
            </a:r>
            <a:r>
              <a:rPr lang="da-DK" sz="1600" dirty="0"/>
              <a:t> of </a:t>
            </a:r>
            <a:r>
              <a:rPr lang="da-DK" sz="1600" dirty="0" err="1"/>
              <a:t>control</a:t>
            </a:r>
            <a:r>
              <a:rPr lang="da-DK" sz="1600" dirty="0"/>
              <a:t> and </a:t>
            </a:r>
            <a:r>
              <a:rPr lang="da-DK" sz="1600" dirty="0" err="1"/>
              <a:t>safety</a:t>
            </a:r>
            <a:r>
              <a:rPr lang="da-DK" sz="1600" dirty="0"/>
              <a:t> </a:t>
            </a:r>
            <a:r>
              <a:rPr lang="da-DK" sz="1600" dirty="0" err="1"/>
              <a:t>surrounding</a:t>
            </a:r>
            <a:r>
              <a:rPr lang="da-DK" sz="1600" dirty="0"/>
              <a:t> </a:t>
            </a:r>
            <a:r>
              <a:rPr lang="da-DK" sz="1600" dirty="0" err="1"/>
              <a:t>crane</a:t>
            </a:r>
            <a:r>
              <a:rPr lang="da-DK" sz="1600" dirty="0"/>
              <a:t> operations and </a:t>
            </a:r>
            <a:r>
              <a:rPr lang="da-DK" sz="1600" dirty="0" err="1"/>
              <a:t>jacking</a:t>
            </a:r>
            <a:endParaRPr lang="da-DK" sz="1600" dirty="0"/>
          </a:p>
          <a:p>
            <a:pPr lvl="2"/>
            <a:r>
              <a:rPr lang="da-DK" sz="1600" dirty="0"/>
              <a:t>Access to </a:t>
            </a:r>
            <a:r>
              <a:rPr lang="da-DK" sz="1600" dirty="0" err="1"/>
              <a:t>strategic</a:t>
            </a:r>
            <a:r>
              <a:rPr lang="da-DK" sz="1600" dirty="0"/>
              <a:t> spares is </a:t>
            </a:r>
            <a:r>
              <a:rPr lang="da-DK" sz="1600" dirty="0" err="1"/>
              <a:t>paramount</a:t>
            </a:r>
            <a:endParaRPr lang="da-DK" sz="1600" dirty="0"/>
          </a:p>
          <a:p>
            <a:pPr lvl="2"/>
            <a:r>
              <a:rPr lang="da-DK" sz="1600" dirty="0"/>
              <a:t>Business </a:t>
            </a:r>
            <a:r>
              <a:rPr lang="da-DK" sz="1600" dirty="0" err="1"/>
              <a:t>interruption</a:t>
            </a:r>
            <a:r>
              <a:rPr lang="da-DK" sz="1600" dirty="0"/>
              <a:t> </a:t>
            </a:r>
            <a:r>
              <a:rPr lang="da-DK" sz="1600" dirty="0" err="1"/>
              <a:t>insurance</a:t>
            </a:r>
            <a:r>
              <a:rPr lang="da-DK" sz="1600" dirty="0"/>
              <a:t> as an additon to the H&amp;M </a:t>
            </a:r>
            <a:r>
              <a:rPr lang="da-DK" sz="1600" dirty="0" err="1"/>
              <a:t>insurance</a:t>
            </a:r>
            <a:r>
              <a:rPr lang="da-DK" sz="1600" dirty="0"/>
              <a:t> (</a:t>
            </a:r>
            <a:r>
              <a:rPr lang="da-DK" sz="1600" dirty="0" err="1"/>
              <a:t>costly</a:t>
            </a:r>
            <a:r>
              <a:rPr lang="da-DK" sz="1600" dirty="0"/>
              <a:t>)</a:t>
            </a:r>
          </a:p>
          <a:p>
            <a:pPr lvl="2"/>
            <a:r>
              <a:rPr lang="da-DK" sz="1600" dirty="0" err="1"/>
              <a:t>Contingencies</a:t>
            </a:r>
            <a:endParaRPr lang="da-DK" sz="1600" dirty="0"/>
          </a:p>
          <a:p>
            <a:pPr lvl="2"/>
            <a:endParaRPr lang="da-DK" sz="1400" dirty="0"/>
          </a:p>
          <a:p>
            <a:pPr lvl="2"/>
            <a:endParaRPr lang="da-DK" sz="1400" dirty="0"/>
          </a:p>
          <a:p>
            <a:endParaRPr lang="da-DK" sz="1400" dirty="0"/>
          </a:p>
          <a:p>
            <a:pPr marL="0" indent="0">
              <a:buNone/>
            </a:pPr>
            <a:endParaRPr lang="da-DK" sz="1400" dirty="0"/>
          </a:p>
          <a:p>
            <a:pPr lvl="1"/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35892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da-DK" sz="4000" dirty="0" err="1">
                <a:solidFill>
                  <a:srgbClr val="FFFFFF"/>
                </a:solidFill>
              </a:rPr>
              <a:t>Delays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" y="1597432"/>
            <a:ext cx="11242792" cy="5260567"/>
          </a:xfrm>
        </p:spPr>
        <p:txBody>
          <a:bodyPr anchor="ctr">
            <a:normAutofit/>
          </a:bodyPr>
          <a:lstStyle/>
          <a:p>
            <a:r>
              <a:rPr lang="da-DK" sz="1700" dirty="0" err="1"/>
              <a:t>Liquidated</a:t>
            </a:r>
            <a:r>
              <a:rPr lang="da-DK" sz="1700" dirty="0"/>
              <a:t> </a:t>
            </a:r>
            <a:r>
              <a:rPr lang="da-DK" sz="1700" dirty="0" err="1"/>
              <a:t>Damages</a:t>
            </a:r>
            <a:r>
              <a:rPr lang="da-DK" sz="1700" dirty="0"/>
              <a:t>:</a:t>
            </a:r>
          </a:p>
          <a:p>
            <a:pPr marL="0" indent="0">
              <a:buNone/>
            </a:pPr>
            <a:endParaRPr lang="da-DK" sz="1700" dirty="0"/>
          </a:p>
          <a:p>
            <a:pPr lvl="1"/>
            <a:r>
              <a:rPr lang="da-DK" sz="1700" dirty="0"/>
              <a:t>”</a:t>
            </a:r>
            <a:r>
              <a:rPr lang="da-DK" sz="1700" dirty="0" err="1"/>
              <a:t>Cascading</a:t>
            </a:r>
            <a:r>
              <a:rPr lang="da-DK" sz="1700" dirty="0"/>
              <a:t> </a:t>
            </a:r>
            <a:r>
              <a:rPr lang="da-DK" sz="1700" dirty="0" err="1"/>
              <a:t>LDs</a:t>
            </a:r>
            <a:r>
              <a:rPr lang="da-DK" sz="1700" dirty="0"/>
              <a:t>”?: It </a:t>
            </a:r>
            <a:r>
              <a:rPr lang="da-DK" sz="1700" dirty="0" err="1"/>
              <a:t>should</a:t>
            </a:r>
            <a:r>
              <a:rPr lang="da-DK" sz="1700" dirty="0"/>
              <a:t> </a:t>
            </a:r>
            <a:r>
              <a:rPr lang="da-DK" sz="1700" dirty="0" err="1"/>
              <a:t>be</a:t>
            </a:r>
            <a:r>
              <a:rPr lang="da-DK" sz="1700" dirty="0"/>
              <a:t> </a:t>
            </a:r>
            <a:r>
              <a:rPr lang="da-DK" sz="1700" dirty="0" err="1"/>
              <a:t>regulated</a:t>
            </a:r>
            <a:r>
              <a:rPr lang="da-DK" sz="1700" dirty="0"/>
              <a:t> </a:t>
            </a:r>
            <a:r>
              <a:rPr lang="da-DK" sz="1700" dirty="0" err="1"/>
              <a:t>whether</a:t>
            </a:r>
            <a:r>
              <a:rPr lang="da-DK" sz="1700" dirty="0"/>
              <a:t> a </a:t>
            </a:r>
            <a:r>
              <a:rPr lang="da-DK" sz="1700" dirty="0" err="1"/>
              <a:t>delay</a:t>
            </a:r>
            <a:r>
              <a:rPr lang="da-DK" sz="1700" dirty="0"/>
              <a:t> in </a:t>
            </a:r>
            <a:r>
              <a:rPr lang="da-DK" sz="1700" dirty="0" err="1"/>
              <a:t>completing</a:t>
            </a:r>
            <a:r>
              <a:rPr lang="da-DK" sz="1700" dirty="0"/>
              <a:t> a </a:t>
            </a:r>
            <a:r>
              <a:rPr lang="da-DK" sz="1700" dirty="0" err="1"/>
              <a:t>section</a:t>
            </a:r>
            <a:r>
              <a:rPr lang="da-DK" sz="1700" dirty="0"/>
              <a:t> </a:t>
            </a:r>
            <a:r>
              <a:rPr lang="da-DK" sz="1700" dirty="0" err="1"/>
              <a:t>will</a:t>
            </a:r>
            <a:r>
              <a:rPr lang="da-DK" sz="1700" dirty="0"/>
              <a:t> </a:t>
            </a:r>
            <a:r>
              <a:rPr lang="da-DK" sz="1700" dirty="0" err="1"/>
              <a:t>be</a:t>
            </a:r>
            <a:r>
              <a:rPr lang="da-DK" sz="1700" dirty="0"/>
              <a:t> give rise to </a:t>
            </a:r>
            <a:r>
              <a:rPr lang="da-DK" sz="1700" dirty="0" err="1"/>
              <a:t>LDs</a:t>
            </a:r>
            <a:r>
              <a:rPr lang="da-DK" sz="1700" dirty="0"/>
              <a:t> on </a:t>
            </a:r>
            <a:r>
              <a:rPr lang="da-DK" sz="1700" u="sng" dirty="0" err="1"/>
              <a:t>only</a:t>
            </a:r>
            <a:r>
              <a:rPr lang="da-DK" sz="1700" dirty="0"/>
              <a:t> </a:t>
            </a:r>
            <a:r>
              <a:rPr lang="da-DK" sz="1700" dirty="0" err="1"/>
              <a:t>that</a:t>
            </a:r>
            <a:r>
              <a:rPr lang="da-DK" sz="1700" dirty="0"/>
              <a:t> </a:t>
            </a:r>
            <a:r>
              <a:rPr lang="da-DK" sz="1700" dirty="0" err="1"/>
              <a:t>section</a:t>
            </a:r>
            <a:r>
              <a:rPr lang="da-DK" sz="1700" dirty="0"/>
              <a:t> </a:t>
            </a:r>
            <a:r>
              <a:rPr lang="da-DK" sz="1700" u="sng" dirty="0"/>
              <a:t>or</a:t>
            </a:r>
            <a:r>
              <a:rPr lang="da-DK" sz="1700" dirty="0"/>
              <a:t> </a:t>
            </a:r>
            <a:r>
              <a:rPr lang="da-DK" sz="1700" dirty="0" err="1"/>
              <a:t>whether</a:t>
            </a:r>
            <a:r>
              <a:rPr lang="da-DK" sz="1700" dirty="0"/>
              <a:t> the same </a:t>
            </a:r>
            <a:r>
              <a:rPr lang="da-DK" sz="1700" dirty="0" err="1"/>
              <a:t>delaying</a:t>
            </a:r>
            <a:r>
              <a:rPr lang="da-DK" sz="1700" dirty="0"/>
              <a:t> event </a:t>
            </a:r>
            <a:r>
              <a:rPr lang="da-DK" sz="1700" dirty="0" err="1"/>
              <a:t>can</a:t>
            </a:r>
            <a:r>
              <a:rPr lang="da-DK" sz="1700" dirty="0"/>
              <a:t> </a:t>
            </a:r>
            <a:r>
              <a:rPr lang="da-DK" sz="1700" dirty="0" err="1"/>
              <a:t>result</a:t>
            </a:r>
            <a:r>
              <a:rPr lang="da-DK" sz="1700" dirty="0"/>
              <a:t> in </a:t>
            </a:r>
            <a:r>
              <a:rPr lang="da-DK" sz="1700" dirty="0" err="1"/>
              <a:t>LDs</a:t>
            </a:r>
            <a:r>
              <a:rPr lang="da-DK" sz="1700" dirty="0"/>
              <a:t> on </a:t>
            </a:r>
            <a:r>
              <a:rPr lang="da-DK" sz="1700" dirty="0" err="1"/>
              <a:t>every</a:t>
            </a:r>
            <a:r>
              <a:rPr lang="da-DK" sz="1700" dirty="0"/>
              <a:t> </a:t>
            </a:r>
            <a:r>
              <a:rPr lang="da-DK" sz="1700" dirty="0" err="1"/>
              <a:t>delayed</a:t>
            </a:r>
            <a:r>
              <a:rPr lang="da-DK" sz="1700" dirty="0"/>
              <a:t> </a:t>
            </a:r>
            <a:r>
              <a:rPr lang="da-DK" sz="1700" dirty="0" err="1"/>
              <a:t>section</a:t>
            </a:r>
            <a:r>
              <a:rPr lang="da-DK" sz="1700" dirty="0"/>
              <a:t> </a:t>
            </a:r>
            <a:r>
              <a:rPr lang="da-DK" sz="1700" dirty="0" err="1"/>
              <a:t>until</a:t>
            </a:r>
            <a:r>
              <a:rPr lang="da-DK" sz="1700" dirty="0"/>
              <a:t> it is </a:t>
            </a:r>
            <a:r>
              <a:rPr lang="da-DK" sz="1700" dirty="0" err="1"/>
              <a:t>absorbed</a:t>
            </a:r>
            <a:r>
              <a:rPr lang="da-DK" sz="1700" dirty="0"/>
              <a:t>.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 err="1"/>
              <a:t>Concurrency</a:t>
            </a:r>
            <a:r>
              <a:rPr lang="da-DK" sz="1700" dirty="0"/>
              <a:t> </a:t>
            </a:r>
            <a:r>
              <a:rPr lang="da-DK" sz="1700" dirty="0" err="1"/>
              <a:t>should</a:t>
            </a:r>
            <a:r>
              <a:rPr lang="da-DK" sz="1700" dirty="0"/>
              <a:t> </a:t>
            </a:r>
            <a:r>
              <a:rPr lang="da-DK" sz="1700" dirty="0" err="1"/>
              <a:t>be</a:t>
            </a:r>
            <a:r>
              <a:rPr lang="da-DK" sz="1700" dirty="0"/>
              <a:t> </a:t>
            </a:r>
            <a:r>
              <a:rPr lang="da-DK" sz="1700" dirty="0" err="1"/>
              <a:t>regulated</a:t>
            </a:r>
            <a:r>
              <a:rPr lang="da-DK" sz="1700" dirty="0"/>
              <a:t>, </a:t>
            </a:r>
            <a:r>
              <a:rPr lang="da-DK" sz="1700" dirty="0" err="1"/>
              <a:t>e.g</a:t>
            </a:r>
            <a:r>
              <a:rPr lang="da-DK" sz="1700" dirty="0"/>
              <a:t>., by ”</a:t>
            </a:r>
            <a:r>
              <a:rPr lang="da-DK" sz="1700" dirty="0" err="1"/>
              <a:t>apportioning</a:t>
            </a:r>
            <a:r>
              <a:rPr lang="da-DK" sz="1700" dirty="0"/>
              <a:t>”.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 err="1"/>
              <a:t>Float</a:t>
            </a:r>
            <a:r>
              <a:rPr lang="da-DK" sz="1700" dirty="0"/>
              <a:t> </a:t>
            </a:r>
            <a:r>
              <a:rPr lang="da-DK" sz="1700" dirty="0" err="1"/>
              <a:t>will</a:t>
            </a:r>
            <a:r>
              <a:rPr lang="da-DK" sz="1700" dirty="0"/>
              <a:t> </a:t>
            </a:r>
            <a:r>
              <a:rPr lang="da-DK" sz="1700" dirty="0" err="1"/>
              <a:t>often</a:t>
            </a:r>
            <a:r>
              <a:rPr lang="da-DK" sz="1700" dirty="0"/>
              <a:t> </a:t>
            </a:r>
            <a:r>
              <a:rPr lang="da-DK" sz="1700" dirty="0" err="1"/>
              <a:t>occur</a:t>
            </a:r>
            <a:r>
              <a:rPr lang="da-DK" sz="1700" dirty="0"/>
              <a:t> in the form of ”</a:t>
            </a:r>
            <a:r>
              <a:rPr lang="da-DK" sz="1700" dirty="0" err="1"/>
              <a:t>better</a:t>
            </a:r>
            <a:r>
              <a:rPr lang="da-DK" sz="1700" dirty="0"/>
              <a:t> </a:t>
            </a:r>
            <a:r>
              <a:rPr lang="da-DK" sz="1700" dirty="0" err="1"/>
              <a:t>weather</a:t>
            </a:r>
            <a:r>
              <a:rPr lang="da-DK" sz="1700" dirty="0"/>
              <a:t> </a:t>
            </a:r>
            <a:r>
              <a:rPr lang="da-DK" sz="1700" dirty="0" err="1"/>
              <a:t>days</a:t>
            </a:r>
            <a:r>
              <a:rPr lang="da-DK" sz="1700" dirty="0"/>
              <a:t>”.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 err="1"/>
              <a:t>Float</a:t>
            </a:r>
            <a:r>
              <a:rPr lang="da-DK" sz="1700" dirty="0"/>
              <a:t> </a:t>
            </a:r>
            <a:r>
              <a:rPr lang="da-DK" sz="1700" dirty="0" err="1"/>
              <a:t>should</a:t>
            </a:r>
            <a:r>
              <a:rPr lang="da-DK" sz="1700" dirty="0"/>
              <a:t> </a:t>
            </a:r>
            <a:r>
              <a:rPr lang="da-DK" sz="1700" dirty="0" err="1"/>
              <a:t>be</a:t>
            </a:r>
            <a:r>
              <a:rPr lang="da-DK" sz="1700" dirty="0"/>
              <a:t> </a:t>
            </a:r>
            <a:r>
              <a:rPr lang="da-DK" sz="1700" dirty="0" err="1"/>
              <a:t>regulated</a:t>
            </a:r>
            <a:r>
              <a:rPr lang="da-DK" sz="1700" dirty="0"/>
              <a:t>, </a:t>
            </a:r>
            <a:r>
              <a:rPr lang="da-DK" sz="1700" dirty="0" err="1"/>
              <a:t>although</a:t>
            </a:r>
            <a:r>
              <a:rPr lang="da-DK" sz="1700" dirty="0"/>
              <a:t> in practical </a:t>
            </a:r>
            <a:r>
              <a:rPr lang="da-DK" sz="1700" dirty="0" err="1"/>
              <a:t>life</a:t>
            </a:r>
            <a:r>
              <a:rPr lang="da-DK" sz="1700" dirty="0"/>
              <a:t> the Client </a:t>
            </a:r>
            <a:r>
              <a:rPr lang="da-DK" sz="1700" dirty="0" err="1"/>
              <a:t>will</a:t>
            </a:r>
            <a:r>
              <a:rPr lang="da-DK" sz="1700" dirty="0"/>
              <a:t> </a:t>
            </a:r>
            <a:r>
              <a:rPr lang="da-DK" sz="1700" dirty="0" err="1"/>
              <a:t>usually</a:t>
            </a:r>
            <a:r>
              <a:rPr lang="da-DK" sz="1700" dirty="0"/>
              <a:t> </a:t>
            </a:r>
            <a:r>
              <a:rPr lang="da-DK" sz="1700" dirty="0" err="1"/>
              <a:t>insist</a:t>
            </a:r>
            <a:r>
              <a:rPr lang="da-DK" sz="1700" dirty="0"/>
              <a:t> on </a:t>
            </a:r>
            <a:r>
              <a:rPr lang="da-DK" sz="1700" dirty="0" err="1"/>
              <a:t>owning</a:t>
            </a:r>
            <a:r>
              <a:rPr lang="da-DK" sz="1700" dirty="0"/>
              <a:t> the </a:t>
            </a:r>
            <a:r>
              <a:rPr lang="da-DK" sz="1700" dirty="0" err="1"/>
              <a:t>float</a:t>
            </a:r>
            <a:r>
              <a:rPr lang="da-DK" sz="1700" dirty="0"/>
              <a:t>.  </a:t>
            </a:r>
          </a:p>
          <a:p>
            <a:pPr marL="457200" lvl="1" indent="0">
              <a:buNone/>
            </a:pPr>
            <a:endParaRPr lang="da-DK" sz="1700" dirty="0"/>
          </a:p>
          <a:p>
            <a:pPr marL="457200" lvl="1" indent="0">
              <a:buNone/>
            </a:pPr>
            <a:endParaRPr lang="da-DK" sz="1700" dirty="0"/>
          </a:p>
          <a:p>
            <a:pPr marL="457200" lvl="1" indent="0">
              <a:buNone/>
            </a:pP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266848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6" y="294538"/>
            <a:ext cx="10808205" cy="1033669"/>
          </a:xfrm>
        </p:spPr>
        <p:txBody>
          <a:bodyPr>
            <a:normAutofit/>
          </a:bodyPr>
          <a:lstStyle/>
          <a:p>
            <a:r>
              <a:rPr lang="da-DK" sz="4000" dirty="0" err="1">
                <a:solidFill>
                  <a:srgbClr val="FFFFFF"/>
                </a:solidFill>
              </a:rPr>
              <a:t>Delays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744"/>
            <a:ext cx="11473543" cy="5627141"/>
          </a:xfrm>
        </p:spPr>
        <p:txBody>
          <a:bodyPr anchor="ctr">
            <a:normAutofit/>
          </a:bodyPr>
          <a:lstStyle/>
          <a:p>
            <a:pPr marL="358775" lvl="2" indent="-87313">
              <a:buNone/>
            </a:pPr>
            <a:r>
              <a:rPr lang="da-DK" sz="1800" dirty="0"/>
              <a:t>Extension of Time for </a:t>
            </a:r>
            <a:r>
              <a:rPr lang="da-DK" sz="1800" dirty="0" err="1"/>
              <a:t>Completion</a:t>
            </a:r>
            <a:r>
              <a:rPr lang="da-DK" sz="1800" dirty="0"/>
              <a:t> (EOT):</a:t>
            </a:r>
          </a:p>
          <a:p>
            <a:pPr marL="358775" lvl="2" indent="-87313">
              <a:buNone/>
            </a:pPr>
            <a:endParaRPr lang="da-DK" sz="1800" dirty="0"/>
          </a:p>
          <a:p>
            <a:pPr marL="557212" lvl="2" indent="-285750"/>
            <a:r>
              <a:rPr lang="da-DK" sz="1800" dirty="0"/>
              <a:t>Payment of ”Extension </a:t>
            </a:r>
            <a:r>
              <a:rPr lang="da-DK" sz="1800" dirty="0" err="1"/>
              <a:t>Hire</a:t>
            </a:r>
            <a:r>
              <a:rPr lang="da-DK" sz="1800" dirty="0"/>
              <a:t>” </a:t>
            </a:r>
            <a:r>
              <a:rPr lang="da-DK" sz="1800" dirty="0" err="1"/>
              <a:t>should</a:t>
            </a:r>
            <a:r>
              <a:rPr lang="da-DK" sz="1800" dirty="0"/>
              <a:t> </a:t>
            </a:r>
            <a:r>
              <a:rPr lang="da-DK" sz="1800" dirty="0" err="1"/>
              <a:t>be</a:t>
            </a:r>
            <a:r>
              <a:rPr lang="da-DK" sz="1800" dirty="0"/>
              <a:t> </a:t>
            </a:r>
            <a:r>
              <a:rPr lang="da-DK" sz="1800" dirty="0" err="1"/>
              <a:t>regulated</a:t>
            </a:r>
            <a:r>
              <a:rPr lang="da-DK" sz="1800" dirty="0"/>
              <a:t> to </a:t>
            </a:r>
            <a:r>
              <a:rPr lang="da-DK" sz="1800" dirty="0" err="1"/>
              <a:t>ensure</a:t>
            </a:r>
            <a:r>
              <a:rPr lang="da-DK" sz="1800" dirty="0"/>
              <a:t> the </a:t>
            </a:r>
            <a:r>
              <a:rPr lang="da-DK" sz="1800" dirty="0" err="1"/>
              <a:t>vessel</a:t>
            </a:r>
            <a:r>
              <a:rPr lang="da-DK" sz="1800" dirty="0"/>
              <a:t> </a:t>
            </a:r>
            <a:r>
              <a:rPr lang="da-DK" sz="1800" dirty="0" err="1"/>
              <a:t>owner</a:t>
            </a:r>
            <a:r>
              <a:rPr lang="da-DK" sz="1800" dirty="0"/>
              <a:t> </a:t>
            </a:r>
            <a:r>
              <a:rPr lang="da-DK" sz="1800" dirty="0" err="1"/>
              <a:t>some</a:t>
            </a:r>
            <a:r>
              <a:rPr lang="da-DK" sz="1800" dirty="0"/>
              <a:t> </a:t>
            </a:r>
            <a:r>
              <a:rPr lang="da-DK" sz="1800" dirty="0" err="1"/>
              <a:t>cashflow</a:t>
            </a:r>
            <a:r>
              <a:rPr lang="da-DK" sz="1800" dirty="0"/>
              <a:t> </a:t>
            </a:r>
            <a:r>
              <a:rPr lang="da-DK" sz="1800" dirty="0" err="1"/>
              <a:t>when</a:t>
            </a:r>
            <a:r>
              <a:rPr lang="da-DK" sz="1800" dirty="0"/>
              <a:t> the </a:t>
            </a:r>
            <a:r>
              <a:rPr lang="da-DK" sz="1800" dirty="0" err="1"/>
              <a:t>client</a:t>
            </a:r>
            <a:r>
              <a:rPr lang="da-DK" sz="1800" dirty="0"/>
              <a:t> </a:t>
            </a:r>
            <a:r>
              <a:rPr lang="da-DK" sz="1800" dirty="0" err="1"/>
              <a:t>delays</a:t>
            </a:r>
            <a:r>
              <a:rPr lang="da-DK" sz="1800" dirty="0"/>
              <a:t> the </a:t>
            </a:r>
            <a:r>
              <a:rPr lang="da-DK" sz="1800" dirty="0" err="1"/>
              <a:t>project</a:t>
            </a:r>
            <a:r>
              <a:rPr lang="da-DK" sz="1800" dirty="0"/>
              <a:t> (and </a:t>
            </a:r>
            <a:r>
              <a:rPr lang="da-DK" sz="1800" dirty="0" err="1"/>
              <a:t>thus</a:t>
            </a:r>
            <a:r>
              <a:rPr lang="da-DK" sz="1800" dirty="0"/>
              <a:t> the </a:t>
            </a:r>
            <a:r>
              <a:rPr lang="da-DK" sz="1800" dirty="0" err="1"/>
              <a:t>payment-triggering</a:t>
            </a:r>
            <a:r>
              <a:rPr lang="da-DK" sz="1800" dirty="0"/>
              <a:t> </a:t>
            </a:r>
            <a:r>
              <a:rPr lang="da-DK" sz="1800" dirty="0" err="1"/>
              <a:t>milstones</a:t>
            </a:r>
            <a:r>
              <a:rPr lang="da-DK" sz="1800" dirty="0"/>
              <a:t> from </a:t>
            </a:r>
            <a:r>
              <a:rPr lang="da-DK" sz="1800" dirty="0" err="1"/>
              <a:t>being</a:t>
            </a:r>
            <a:r>
              <a:rPr lang="da-DK" sz="1800" dirty="0"/>
              <a:t> </a:t>
            </a:r>
            <a:r>
              <a:rPr lang="da-DK" sz="1800" dirty="0" err="1"/>
              <a:t>completed</a:t>
            </a:r>
            <a:r>
              <a:rPr lang="da-DK" sz="1800" dirty="0"/>
              <a:t>).</a:t>
            </a:r>
          </a:p>
          <a:p>
            <a:pPr marL="358775" lvl="2" indent="0">
              <a:buNone/>
            </a:pPr>
            <a:endParaRPr lang="da-DK" sz="1800" dirty="0"/>
          </a:p>
          <a:p>
            <a:pPr marL="446088" lvl="2" indent="-174625"/>
            <a:r>
              <a:rPr lang="da-DK" sz="1800" dirty="0" err="1"/>
              <a:t>Adverse</a:t>
            </a:r>
            <a:r>
              <a:rPr lang="da-DK" sz="1800" dirty="0"/>
              <a:t> </a:t>
            </a:r>
            <a:r>
              <a:rPr lang="da-DK" sz="1800" dirty="0" err="1"/>
              <a:t>seabed</a:t>
            </a:r>
            <a:r>
              <a:rPr lang="da-DK" sz="1800" dirty="0"/>
              <a:t> </a:t>
            </a:r>
            <a:r>
              <a:rPr lang="da-DK" sz="1800" dirty="0" err="1"/>
              <a:t>conditions</a:t>
            </a:r>
            <a:endParaRPr lang="da-DK" sz="1800" dirty="0"/>
          </a:p>
          <a:p>
            <a:pPr marL="446088" lvl="2" indent="-174625"/>
            <a:r>
              <a:rPr lang="da-DK" sz="1800" dirty="0" err="1"/>
              <a:t>Adverse</a:t>
            </a:r>
            <a:r>
              <a:rPr lang="da-DK" sz="1800" dirty="0"/>
              <a:t> </a:t>
            </a:r>
            <a:r>
              <a:rPr lang="da-DK" sz="1800" dirty="0" err="1"/>
              <a:t>weather</a:t>
            </a:r>
            <a:endParaRPr lang="da-DK" sz="1800" dirty="0"/>
          </a:p>
          <a:p>
            <a:pPr marL="446088" lvl="2" indent="-174625"/>
            <a:r>
              <a:rPr lang="da-DK" sz="1800" dirty="0"/>
              <a:t>Variations: </a:t>
            </a:r>
          </a:p>
          <a:p>
            <a:pPr marL="271463" lvl="2" indent="0">
              <a:buNone/>
            </a:pPr>
            <a:endParaRPr lang="da-DK" sz="1800" dirty="0"/>
          </a:p>
          <a:p>
            <a:pPr marL="815975" lvl="4" indent="-184150"/>
            <a:r>
              <a:rPr lang="da-DK" dirty="0"/>
              <a:t>WTG components (dimensions, </a:t>
            </a:r>
            <a:r>
              <a:rPr lang="da-DK" dirty="0" err="1"/>
              <a:t>weight</a:t>
            </a:r>
            <a:r>
              <a:rPr lang="da-DK" dirty="0"/>
              <a:t>, </a:t>
            </a:r>
            <a:r>
              <a:rPr lang="da-DK" dirty="0" err="1"/>
              <a:t>CoG</a:t>
            </a:r>
            <a:r>
              <a:rPr lang="da-DK" dirty="0"/>
              <a:t>)</a:t>
            </a:r>
          </a:p>
          <a:p>
            <a:pPr marL="815975" lvl="4" indent="-184150"/>
            <a:r>
              <a:rPr lang="da-DK" dirty="0"/>
              <a:t>Work </a:t>
            </a:r>
            <a:r>
              <a:rPr lang="da-DK" dirty="0" err="1"/>
              <a:t>method</a:t>
            </a:r>
            <a:r>
              <a:rPr lang="da-DK" dirty="0"/>
              <a:t> (lifting plans,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cranes</a:t>
            </a:r>
            <a:r>
              <a:rPr lang="da-DK" dirty="0"/>
              <a:t>, </a:t>
            </a:r>
            <a:r>
              <a:rPr lang="da-DK" dirty="0" err="1"/>
              <a:t>number</a:t>
            </a:r>
            <a:r>
              <a:rPr lang="da-DK" dirty="0"/>
              <a:t> of transits)</a:t>
            </a:r>
          </a:p>
          <a:p>
            <a:pPr marL="815975" lvl="4" indent="-184150"/>
            <a:r>
              <a:rPr lang="da-DK" dirty="0"/>
              <a:t>WTG locations</a:t>
            </a:r>
          </a:p>
          <a:p>
            <a:pPr marL="457200" lvl="1" indent="0">
              <a:buNone/>
            </a:pPr>
            <a:endParaRPr lang="da-DK" sz="1700" dirty="0"/>
          </a:p>
          <a:p>
            <a:pPr marL="457200" lvl="1" indent="0">
              <a:buNone/>
            </a:pPr>
            <a:endParaRPr lang="da-DK" sz="1700" dirty="0"/>
          </a:p>
          <a:p>
            <a:pPr marL="457200" lvl="1" indent="0">
              <a:buNone/>
            </a:pP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29714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da-DK" sz="4000" dirty="0" err="1">
                <a:solidFill>
                  <a:srgbClr val="FFFFFF"/>
                </a:solidFill>
              </a:rPr>
              <a:t>Delays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" y="2264228"/>
            <a:ext cx="12028714" cy="4430486"/>
          </a:xfrm>
        </p:spPr>
        <p:txBody>
          <a:bodyPr anchor="ctr">
            <a:normAutofit fontScale="55000" lnSpcReduction="20000"/>
          </a:bodyPr>
          <a:lstStyle/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buNone/>
            </a:pPr>
            <a:endParaRPr lang="da-DK" dirty="0"/>
          </a:p>
          <a:p>
            <a:pPr marL="358775" lvl="2" indent="0">
              <a:lnSpc>
                <a:spcPct val="170000"/>
              </a:lnSpc>
              <a:buNone/>
            </a:pPr>
            <a:r>
              <a:rPr lang="da-DK" sz="3800" dirty="0" err="1"/>
              <a:t>Delay</a:t>
            </a:r>
            <a:r>
              <a:rPr lang="da-DK" sz="3800" dirty="0"/>
              <a:t> Analysis:</a:t>
            </a:r>
          </a:p>
          <a:p>
            <a:pPr lvl="2">
              <a:lnSpc>
                <a:spcPct val="170000"/>
              </a:lnSpc>
            </a:pPr>
            <a:r>
              <a:rPr lang="da-DK" sz="3800" dirty="0" err="1"/>
              <a:t>Typically</a:t>
            </a:r>
            <a:r>
              <a:rPr lang="da-DK" sz="3800" dirty="0"/>
              <a:t>, all </a:t>
            </a:r>
            <a:r>
              <a:rPr lang="da-DK" sz="3800" dirty="0" err="1"/>
              <a:t>vessel</a:t>
            </a:r>
            <a:r>
              <a:rPr lang="da-DK" sz="3800" dirty="0"/>
              <a:t> </a:t>
            </a:r>
            <a:r>
              <a:rPr lang="da-DK" sz="3800" dirty="0" err="1"/>
              <a:t>activities</a:t>
            </a:r>
            <a:r>
              <a:rPr lang="da-DK" sz="3800" dirty="0"/>
              <a:t> </a:t>
            </a:r>
            <a:r>
              <a:rPr lang="da-DK" sz="3800" dirty="0" err="1"/>
              <a:t>throughout</a:t>
            </a:r>
            <a:r>
              <a:rPr lang="da-DK" sz="3800" dirty="0"/>
              <a:t> the </a:t>
            </a:r>
            <a:r>
              <a:rPr lang="da-DK" sz="3800" dirty="0" err="1"/>
              <a:t>day</a:t>
            </a:r>
            <a:r>
              <a:rPr lang="da-DK" sz="3800" dirty="0"/>
              <a:t> </a:t>
            </a:r>
            <a:r>
              <a:rPr lang="da-DK" sz="3800" dirty="0" err="1"/>
              <a:t>will</a:t>
            </a:r>
            <a:r>
              <a:rPr lang="da-DK" sz="3800" dirty="0"/>
              <a:t> </a:t>
            </a:r>
            <a:r>
              <a:rPr lang="da-DK" sz="3800" dirty="0" err="1"/>
              <a:t>be</a:t>
            </a:r>
            <a:r>
              <a:rPr lang="da-DK" sz="3800" dirty="0"/>
              <a:t> </a:t>
            </a:r>
            <a:r>
              <a:rPr lang="da-DK" sz="3800" dirty="0" err="1"/>
              <a:t>logged</a:t>
            </a:r>
            <a:r>
              <a:rPr lang="da-DK" sz="3800" dirty="0"/>
              <a:t> in the </a:t>
            </a:r>
            <a:r>
              <a:rPr lang="da-DK" sz="3800" dirty="0" err="1"/>
              <a:t>daily</a:t>
            </a:r>
            <a:r>
              <a:rPr lang="da-DK" sz="3800" dirty="0"/>
              <a:t> </a:t>
            </a:r>
            <a:r>
              <a:rPr lang="da-DK" sz="3800" dirty="0" err="1"/>
              <a:t>reports</a:t>
            </a:r>
            <a:r>
              <a:rPr lang="da-DK" sz="3800" dirty="0"/>
              <a:t>, </a:t>
            </a:r>
            <a:r>
              <a:rPr lang="da-DK" sz="3800" dirty="0" err="1"/>
              <a:t>which</a:t>
            </a:r>
            <a:r>
              <a:rPr lang="da-DK" sz="3800" dirty="0"/>
              <a:t> </a:t>
            </a:r>
            <a:r>
              <a:rPr lang="da-DK" sz="3800" dirty="0" err="1"/>
              <a:t>are</a:t>
            </a:r>
            <a:r>
              <a:rPr lang="da-DK" sz="3800" dirty="0"/>
              <a:t> of </a:t>
            </a:r>
            <a:r>
              <a:rPr lang="da-DK" sz="3800" dirty="0" err="1"/>
              <a:t>key</a:t>
            </a:r>
            <a:r>
              <a:rPr lang="da-DK" sz="3800" dirty="0"/>
              <a:t> </a:t>
            </a:r>
            <a:r>
              <a:rPr lang="da-DK" sz="3800" dirty="0" err="1"/>
              <a:t>importance</a:t>
            </a:r>
            <a:r>
              <a:rPr lang="da-DK" sz="3800" dirty="0"/>
              <a:t> </a:t>
            </a:r>
            <a:r>
              <a:rPr lang="da-DK" sz="3800" dirty="0" err="1"/>
              <a:t>when</a:t>
            </a:r>
            <a:r>
              <a:rPr lang="da-DK" sz="3800" dirty="0"/>
              <a:t> </a:t>
            </a:r>
            <a:r>
              <a:rPr lang="da-DK" sz="3800" dirty="0" err="1"/>
              <a:t>evidencing</a:t>
            </a:r>
            <a:r>
              <a:rPr lang="da-DK" sz="3800" dirty="0"/>
              <a:t> the </a:t>
            </a:r>
            <a:r>
              <a:rPr lang="da-DK" sz="3800" dirty="0" err="1"/>
              <a:t>cause</a:t>
            </a:r>
            <a:r>
              <a:rPr lang="da-DK" sz="3800" dirty="0"/>
              <a:t> of </a:t>
            </a:r>
            <a:r>
              <a:rPr lang="da-DK" sz="3800" dirty="0" err="1"/>
              <a:t>delays</a:t>
            </a:r>
            <a:r>
              <a:rPr lang="da-DK" sz="3800" dirty="0"/>
              <a:t>.</a:t>
            </a:r>
          </a:p>
          <a:p>
            <a:pPr lvl="2">
              <a:lnSpc>
                <a:spcPct val="170000"/>
              </a:lnSpc>
            </a:pPr>
            <a:r>
              <a:rPr lang="da-DK" sz="3800" dirty="0" err="1"/>
              <a:t>Concurrent</a:t>
            </a:r>
            <a:r>
              <a:rPr lang="da-DK" sz="3800" dirty="0"/>
              <a:t> </a:t>
            </a:r>
            <a:r>
              <a:rPr lang="da-DK" sz="3800" dirty="0" err="1"/>
              <a:t>delays</a:t>
            </a:r>
            <a:r>
              <a:rPr lang="da-DK" sz="3800" dirty="0"/>
              <a:t> </a:t>
            </a:r>
            <a:r>
              <a:rPr lang="da-DK" sz="3800" dirty="0" err="1"/>
              <a:t>can</a:t>
            </a:r>
            <a:r>
              <a:rPr lang="da-DK" sz="3800" dirty="0"/>
              <a:t> </a:t>
            </a:r>
            <a:r>
              <a:rPr lang="da-DK" sz="3800" dirty="0" err="1"/>
              <a:t>arise</a:t>
            </a:r>
            <a:r>
              <a:rPr lang="da-DK" sz="3800" dirty="0"/>
              <a:t> in relation to </a:t>
            </a:r>
            <a:r>
              <a:rPr lang="da-DK" sz="3800" dirty="0" err="1"/>
              <a:t>adverse</a:t>
            </a:r>
            <a:r>
              <a:rPr lang="da-DK" sz="3800" dirty="0"/>
              <a:t> </a:t>
            </a:r>
            <a:r>
              <a:rPr lang="da-DK" sz="3800" dirty="0" err="1"/>
              <a:t>weather</a:t>
            </a:r>
            <a:r>
              <a:rPr lang="da-DK" sz="3800" dirty="0"/>
              <a:t>/</a:t>
            </a:r>
            <a:r>
              <a:rPr lang="da-DK" sz="3800" dirty="0" err="1"/>
              <a:t>adverse</a:t>
            </a:r>
            <a:r>
              <a:rPr lang="da-DK" sz="3800" dirty="0"/>
              <a:t> </a:t>
            </a:r>
            <a:r>
              <a:rPr lang="da-DK" sz="3800" dirty="0" err="1"/>
              <a:t>seabed</a:t>
            </a:r>
            <a:r>
              <a:rPr lang="da-DK" sz="3800" dirty="0"/>
              <a:t> </a:t>
            </a:r>
            <a:r>
              <a:rPr lang="da-DK" sz="3800" dirty="0" err="1"/>
              <a:t>conditions</a:t>
            </a:r>
            <a:r>
              <a:rPr lang="da-DK" sz="3800" dirty="0"/>
              <a:t> (Client </a:t>
            </a:r>
            <a:r>
              <a:rPr lang="da-DK" sz="3800" dirty="0" err="1"/>
              <a:t>risk</a:t>
            </a:r>
            <a:r>
              <a:rPr lang="da-DK" sz="3800" dirty="0"/>
              <a:t>) and </a:t>
            </a:r>
            <a:r>
              <a:rPr lang="da-DK" sz="3800" dirty="0" err="1"/>
              <a:t>technical</a:t>
            </a:r>
            <a:r>
              <a:rPr lang="da-DK" sz="3800" dirty="0"/>
              <a:t> breakdowns (Vessel </a:t>
            </a:r>
            <a:r>
              <a:rPr lang="da-DK" sz="3800" dirty="0" err="1"/>
              <a:t>Owner</a:t>
            </a:r>
            <a:r>
              <a:rPr lang="da-DK" sz="3800" dirty="0"/>
              <a:t> </a:t>
            </a:r>
            <a:r>
              <a:rPr lang="da-DK" sz="3800" dirty="0" err="1"/>
              <a:t>Risk</a:t>
            </a:r>
            <a:r>
              <a:rPr lang="da-DK" sz="3800" dirty="0"/>
              <a:t>).</a:t>
            </a:r>
          </a:p>
          <a:p>
            <a:pPr lvl="2">
              <a:lnSpc>
                <a:spcPct val="170000"/>
              </a:lnSpc>
            </a:pPr>
            <a:r>
              <a:rPr lang="da-DK" sz="3800" dirty="0" err="1"/>
              <a:t>Disputes</a:t>
            </a:r>
            <a:r>
              <a:rPr lang="da-DK" sz="3800" dirty="0"/>
              <a:t> </a:t>
            </a:r>
            <a:r>
              <a:rPr lang="da-DK" sz="3800" dirty="0" err="1"/>
              <a:t>arise</a:t>
            </a:r>
            <a:r>
              <a:rPr lang="da-DK" sz="3800" dirty="0"/>
              <a:t> </a:t>
            </a:r>
            <a:r>
              <a:rPr lang="da-DK" sz="3800" dirty="0" err="1"/>
              <a:t>both</a:t>
            </a:r>
            <a:r>
              <a:rPr lang="da-DK" sz="3800" dirty="0"/>
              <a:t> in relation to </a:t>
            </a:r>
            <a:r>
              <a:rPr lang="da-DK" sz="3800" dirty="0" err="1"/>
              <a:t>LDs</a:t>
            </a:r>
            <a:r>
              <a:rPr lang="da-DK" sz="3800" dirty="0"/>
              <a:t> and in relation to the long stop date</a:t>
            </a:r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1"/>
            <a:endParaRPr lang="da-DK" sz="2000" dirty="0"/>
          </a:p>
          <a:p>
            <a:endParaRPr lang="da-DK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692162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831CDAD58104CA8FEA70A7EE08570" ma:contentTypeVersion="2" ma:contentTypeDescription="Create a new document." ma:contentTypeScope="" ma:versionID="4d1548e3084b8c908b825b4045346274">
  <xsd:schema xmlns:xsd="http://www.w3.org/2001/XMLSchema" xmlns:xs="http://www.w3.org/2001/XMLSchema" xmlns:p="http://schemas.microsoft.com/office/2006/metadata/properties" xmlns:ns3="c96e01c7-a630-4ad8-9317-b7a26d2ec620" targetNamespace="http://schemas.microsoft.com/office/2006/metadata/properties" ma:root="true" ma:fieldsID="b208f18c8c7a14a8645fc5a0ae99052b" ns3:_="">
    <xsd:import namespace="c96e01c7-a630-4ad8-9317-b7a26d2ec6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e01c7-a630-4ad8-9317-b7a26d2ec6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11E6D2-6B2D-4603-9B4C-BE2BF7618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e01c7-a630-4ad8-9317-b7a26d2ec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A349DE-04EA-45CE-946F-C434CB3EC8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F2AFEA-1B1F-41CB-8C9F-364B081ACAB9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6e01c7-a630-4ad8-9317-b7a26d2ec6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789</Words>
  <Application>Microsoft Office PowerPoint</Application>
  <PresentationFormat>Widescreen</PresentationFormat>
  <Paragraphs>209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Optima</vt:lpstr>
      <vt:lpstr>Office Theme</vt:lpstr>
      <vt:lpstr>PowerPoint Presentation</vt:lpstr>
      <vt:lpstr>Maersk Supply Services</vt:lpstr>
      <vt:lpstr>The traditional installation contract</vt:lpstr>
      <vt:lpstr>The new form of installation contract</vt:lpstr>
      <vt:lpstr>Challenges</vt:lpstr>
      <vt:lpstr>Delays</vt:lpstr>
      <vt:lpstr>Delays</vt:lpstr>
      <vt:lpstr>Delays</vt:lpstr>
      <vt:lpstr>Delays</vt:lpstr>
      <vt:lpstr>Delays</vt:lpstr>
      <vt:lpstr>Delays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Delays and Delay Analysis in Offshore Wind Projects                  The 8th Contract Risk Management Conference for the Energy Sector Jacob C. Jørgensen, General Counsel</dc:title>
  <dc:creator>Jacob Christian Jørgensen</dc:creator>
  <cp:lastModifiedBy>Jorgensen, Jacob Christian</cp:lastModifiedBy>
  <cp:revision>16</cp:revision>
  <dcterms:created xsi:type="dcterms:W3CDTF">2020-11-29T20:28:37Z</dcterms:created>
  <dcterms:modified xsi:type="dcterms:W3CDTF">2022-11-28T18:09:00Z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0x010100959831CDAD58104CA8FEA70A7EE08570</vt:lpwstr>
  </property>
</Properties>
</file>