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6" r:id="rId2"/>
    <p:sldId id="359" r:id="rId3"/>
    <p:sldId id="360" r:id="rId4"/>
    <p:sldId id="373" r:id="rId5"/>
    <p:sldId id="386" r:id="rId6"/>
    <p:sldId id="362" r:id="rId7"/>
    <p:sldId id="388" r:id="rId8"/>
    <p:sldId id="378" r:id="rId9"/>
    <p:sldId id="396" r:id="rId10"/>
    <p:sldId id="318" r:id="rId11"/>
    <p:sldId id="320" r:id="rId12"/>
    <p:sldId id="390" r:id="rId13"/>
    <p:sldId id="391" r:id="rId14"/>
    <p:sldId id="397" r:id="rId15"/>
    <p:sldId id="399" r:id="rId16"/>
    <p:sldId id="395" r:id="rId17"/>
    <p:sldId id="379" r:id="rId18"/>
    <p:sldId id="366" r:id="rId19"/>
    <p:sldId id="389" r:id="rId20"/>
    <p:sldId id="387" r:id="rId21"/>
  </p:sldIdLst>
  <p:sldSz cx="9144000" cy="5143500" type="screen16x9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420" userDrawn="1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ic Schwartz" initials="ES" lastIdx="14" clrIdx="0"/>
  <p:cmAuthor id="1" name="Carla Bruton" initials="CB" lastIdx="0" clrIdx="1"/>
  <p:cmAuthor id="2" name="Anton van der Steege" initials="AvdS" lastIdx="2" clrIdx="2">
    <p:extLst>
      <p:ext uri="{19B8F6BF-5375-455C-9EA6-DF929625EA0E}">
        <p15:presenceInfo xmlns:p15="http://schemas.microsoft.com/office/powerpoint/2012/main" userId="S::anton.van.der.steege@fluor.com::0933ce5d-f3cd-4050-945a-9c5f9cd682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A42"/>
    <a:srgbClr val="00467F"/>
    <a:srgbClr val="E31B23"/>
    <a:srgbClr val="92CC8E"/>
    <a:srgbClr val="FFC425"/>
    <a:srgbClr val="19A1DB"/>
    <a:srgbClr val="0096D7"/>
    <a:srgbClr val="33ABDF"/>
    <a:srgbClr val="7A68A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8442" autoAdjust="0"/>
  </p:normalViewPr>
  <p:slideViewPr>
    <p:cSldViewPr snapToGrid="0" snapToObjects="1">
      <p:cViewPr varScale="1">
        <p:scale>
          <a:sx n="100" d="100"/>
          <a:sy n="100" d="100"/>
        </p:scale>
        <p:origin x="989" y="72"/>
      </p:cViewPr>
      <p:guideLst>
        <p:guide orient="horz" pos="4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-3744" y="-108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has25865\Desktop\Functional%20Lead%20Files\04%20Training%20Material,%20Presentations%20&amp;%20Value%20Creation%20Topics\Training%20Materials\Planning%20&amp;%20Scheduling%20Workshop%20for%20PM's\2020-08-24%20Results%20Analysis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pPr>
            <a:r>
              <a:rPr lang="en-US" sz="1300" b="1" i="0" baseline="0" dirty="0">
                <a:effectLst/>
                <a:latin typeface="Source Sans Pro" panose="020B0503030403020204" pitchFamily="34" charset="0"/>
              </a:rPr>
              <a:t>Key Factors Impacting Project Predictability</a:t>
            </a:r>
            <a:endParaRPr lang="en-US" sz="1300" b="1" dirty="0">
              <a:effectLst/>
              <a:latin typeface="Source Sans Pro" panose="020B0503030403020204" pitchFamily="34" charset="0"/>
            </a:endParaRPr>
          </a:p>
        </c:rich>
      </c:tx>
      <c:layout>
        <c:manualLayout>
          <c:xMode val="edge"/>
          <c:yMode val="edge"/>
          <c:x val="0.15973183272257918"/>
          <c:y val="4.620292031560596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199261294891591"/>
          <c:y val="0.23032952535196655"/>
          <c:w val="0.54122100094342829"/>
          <c:h val="0.5427380831385302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FD-4985-9B5D-AB58A7061E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3FD-4985-9B5D-AB58A7061E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3FD-4985-9B5D-AB58A7061E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3FD-4985-9B5D-AB58A7061E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FD-4985-9B5D-AB58A7061E5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Source Sans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'Q1'!$Y$15:$Y$19</c:f>
              <c:strCache>
                <c:ptCount val="5"/>
                <c:pt idx="0">
                  <c:v>Project Setup</c:v>
                </c:pt>
                <c:pt idx="1">
                  <c:v>Technical Uncertainities</c:v>
                </c:pt>
                <c:pt idx="2">
                  <c:v>Scope &amp; Strategy Alignment</c:v>
                </c:pt>
                <c:pt idx="3">
                  <c:v>Team Performance</c:v>
                </c:pt>
                <c:pt idx="4">
                  <c:v>Monitoring</c:v>
                </c:pt>
              </c:strCache>
            </c:strRef>
          </c:cat>
          <c:val>
            <c:numRef>
              <c:f>'Q1'!$Z$15:$Z$19</c:f>
              <c:numCache>
                <c:formatCode>0%</c:formatCode>
                <c:ptCount val="5"/>
                <c:pt idx="0">
                  <c:v>0.26829268292682928</c:v>
                </c:pt>
                <c:pt idx="1">
                  <c:v>4.878048780487805E-2</c:v>
                </c:pt>
                <c:pt idx="2">
                  <c:v>0.12195121951219512</c:v>
                </c:pt>
                <c:pt idx="3">
                  <c:v>0.34146341463414637</c:v>
                </c:pt>
                <c:pt idx="4">
                  <c:v>0.21951219512195122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FD-4985-9B5D-AB58A7061E5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7863256818386869"/>
          <c:w val="0.99572878107856977"/>
          <c:h val="0.2116930496255743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pPr>
            <a:r>
              <a:rPr lang="en-US" sz="1300" dirty="0">
                <a:latin typeface="Source Sans Pro" panose="020B0503030403020204" pitchFamily="34" charset="0"/>
              </a:rPr>
              <a:t>What Trend</a:t>
            </a:r>
            <a:r>
              <a:rPr lang="en-US" sz="1300" baseline="0" dirty="0">
                <a:latin typeface="Source Sans Pro" panose="020B0503030403020204" pitchFamily="34" charset="0"/>
              </a:rPr>
              <a:t> You see in Client requested </a:t>
            </a:r>
            <a:r>
              <a:rPr lang="en-US" sz="1300" dirty="0">
                <a:latin typeface="Source Sans Pro" panose="020B0503030403020204" pitchFamily="34" charset="0"/>
              </a:rPr>
              <a:t>schedules </a:t>
            </a:r>
          </a:p>
        </c:rich>
      </c:tx>
      <c:layout>
        <c:manualLayout>
          <c:xMode val="edge"/>
          <c:yMode val="edge"/>
          <c:x val="0.123069173631999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53378301719091"/>
          <c:y val="0.24345919802389138"/>
          <c:w val="0.51887485905803654"/>
          <c:h val="0.512733579202654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114-473E-82CF-493885E7709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114-473E-82CF-493885E7709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114-473E-82CF-493885E7709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114-473E-82CF-493885E7709D}"/>
              </c:ext>
            </c:extLst>
          </c:dPt>
          <c:dLbls>
            <c:dLbl>
              <c:idx val="2"/>
              <c:layout>
                <c:manualLayout>
                  <c:x val="4.3022757235735828E-17"/>
                  <c:y val="1.7122191101179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14-473E-82CF-493885E7709D}"/>
                </c:ext>
              </c:extLst>
            </c:dLbl>
            <c:dLbl>
              <c:idx val="3"/>
              <c:layout>
                <c:manualLayout>
                  <c:x val="4.6934459169053122E-3"/>
                  <c:y val="-1.284164332588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14-473E-82CF-493885E7709D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Source Sans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'Q2'!$D$1:$G$1</c:f>
              <c:strCache>
                <c:ptCount val="4"/>
                <c:pt idx="0">
                  <c:v>More aggressive/Less realistic</c:v>
                </c:pt>
                <c:pt idx="1">
                  <c:v>The same as years ago</c:v>
                </c:pt>
                <c:pt idx="2">
                  <c:v>More details Requested</c:v>
                </c:pt>
                <c:pt idx="3">
                  <c:v>Difficult to assess</c:v>
                </c:pt>
              </c:strCache>
            </c:strRef>
          </c:cat>
          <c:val>
            <c:numRef>
              <c:f>'Q2'!$D$2:$G$2</c:f>
              <c:numCache>
                <c:formatCode>0%</c:formatCode>
                <c:ptCount val="4"/>
                <c:pt idx="0">
                  <c:v>0.72222222222222221</c:v>
                </c:pt>
                <c:pt idx="1">
                  <c:v>0.16666666666666666</c:v>
                </c:pt>
                <c:pt idx="2">
                  <c:v>5.5555555555555552E-2</c:v>
                </c:pt>
                <c:pt idx="3">
                  <c:v>5.5555555555555552E-2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14-473E-82CF-493885E770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8038955399879707"/>
          <c:w val="0.99837466337460234"/>
          <c:h val="0.194216800063981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145" cy="468010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/>
            </a:lvl1pPr>
          </a:lstStyle>
          <a:p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5" y="1"/>
            <a:ext cx="3038145" cy="468010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/>
            </a:lvl1pPr>
          </a:lstStyle>
          <a:p>
            <a:fld id="{33434044-1358-4ADE-9292-E6C40F27519A}" type="datetimeFigureOut">
              <a:rPr lang="en-US" smtClean="0">
                <a:latin typeface="Source Sans Pro" panose="020B0503030403020204" pitchFamily="34" charset="0"/>
              </a:rPr>
              <a:t>11/23/2022</a:t>
            </a:fld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03042"/>
            <a:ext cx="3038145" cy="468010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/>
            </a:lvl1pPr>
          </a:lstStyle>
          <a:p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5" y="8903042"/>
            <a:ext cx="3038145" cy="468010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/>
            </a:lvl1pPr>
          </a:lstStyle>
          <a:p>
            <a:fld id="{3C08684D-8DF3-419F-9DBA-B84865B779D0}" type="slidenum">
              <a:rPr lang="en-US" smtClean="0">
                <a:latin typeface="Source Sans Pro" panose="020B0503030403020204" pitchFamily="34" charset="0"/>
              </a:rPr>
              <a:t>‹#›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6865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5588" y="233363"/>
            <a:ext cx="6499225" cy="3656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65722" y="9023620"/>
            <a:ext cx="1911977" cy="347354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100">
                <a:solidFill>
                  <a:srgbClr val="8E9BA3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2018 Corporate Overview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27646" y="9023620"/>
            <a:ext cx="1017033" cy="347353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100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</a:lstStyle>
          <a:p>
            <a:fld id="{CC3E87F8-790B-4B36-9B88-0531076D7B7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16442" y="4278159"/>
            <a:ext cx="6377518" cy="4506824"/>
            <a:chOff x="277275" y="4504393"/>
            <a:chExt cx="6760651" cy="461674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277275" y="4504393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77275" y="4859527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77275" y="5214661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7275" y="5569795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7275" y="5924930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7275" y="6280064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7275" y="6635198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7275" y="6990332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7275" y="7345466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7275" y="7700600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7275" y="8055734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77275" y="8410869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7275" y="8766003"/>
              <a:ext cx="6760651" cy="0"/>
            </a:xfrm>
            <a:prstGeom prst="line">
              <a:avLst/>
            </a:prstGeom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77275" y="9121140"/>
              <a:ext cx="6760651" cy="0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86717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5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8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3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0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5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UI – user interface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7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5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Left – what project is forecasting &amp; right column is what predictive analytics tells 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0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How does the project compare to the benchmarks and to the specific projects (analysis is one click away!)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67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510088"/>
            <a:ext cx="5607050" cy="3690937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2018 Corporate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3E87F8-790B-4B36-9B88-0531076D7B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6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3.emf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176B3086-0E8B-4CBC-B5DE-8020679E9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2" y="-23231"/>
            <a:ext cx="9175891" cy="51667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57959" y="595172"/>
            <a:ext cx="4424808" cy="46671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20000"/>
                    <a:lumOff val="8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57958" y="1179383"/>
            <a:ext cx="5169119" cy="114453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ts val="3400"/>
              </a:lnSpc>
              <a:tabLst/>
              <a:defRPr sz="36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– multiple Images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057569" y="4875092"/>
            <a:ext cx="1977242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rPr>
              <a:t>© 2022 Fluor Corporation. All Rights Reserved.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 bwMode="gray">
          <a:xfrm>
            <a:off x="457200" y="3087858"/>
            <a:ext cx="4425950" cy="453832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39725" indent="0" algn="r">
              <a:buNone/>
              <a:defRPr>
                <a:solidFill>
                  <a:schemeClr val="bg1"/>
                </a:solidFill>
              </a:defRPr>
            </a:lvl2pPr>
            <a:lvl3pPr marL="574675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reeform 5"/>
          <p:cNvSpPr/>
          <p:nvPr userDrawn="1"/>
        </p:nvSpPr>
        <p:spPr bwMode="white">
          <a:xfrm>
            <a:off x="-36576" y="1061887"/>
            <a:ext cx="9217152" cy="899770"/>
          </a:xfrm>
          <a:custGeom>
            <a:avLst/>
            <a:gdLst>
              <a:gd name="connsiteX0" fmla="*/ 0 w 9217152"/>
              <a:gd name="connsiteY0" fmla="*/ 0 h 899770"/>
              <a:gd name="connsiteX1" fmla="*/ 8317382 w 9217152"/>
              <a:gd name="connsiteY1" fmla="*/ 0 h 899770"/>
              <a:gd name="connsiteX2" fmla="*/ 9217152 w 9217152"/>
              <a:gd name="connsiteY2" fmla="*/ 899770 h 89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17152" h="899770">
                <a:moveTo>
                  <a:pt x="0" y="0"/>
                </a:moveTo>
                <a:lnTo>
                  <a:pt x="8317382" y="0"/>
                </a:lnTo>
                <a:lnTo>
                  <a:pt x="9217152" y="899770"/>
                </a:lnTo>
              </a:path>
            </a:pathLst>
          </a:custGeom>
          <a:noFill/>
          <a:ln w="38100">
            <a:solidFill>
              <a:srgbClr val="4AA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912E23-FFDF-49B0-9907-C6A99BB6C162}"/>
              </a:ext>
            </a:extLst>
          </p:cNvPr>
          <p:cNvGrpSpPr/>
          <p:nvPr userDrawn="1"/>
        </p:nvGrpSpPr>
        <p:grpSpPr>
          <a:xfrm>
            <a:off x="426415" y="4479990"/>
            <a:ext cx="1503589" cy="322198"/>
            <a:chOff x="542925" y="4445000"/>
            <a:chExt cx="1666875" cy="357188"/>
          </a:xfrm>
          <a:solidFill>
            <a:schemeClr val="bg1"/>
          </a:solidFill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11D0E376-854A-4FF3-AB6E-5BCE916B1E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925" y="4451350"/>
              <a:ext cx="255588" cy="292100"/>
            </a:xfrm>
            <a:custGeom>
              <a:avLst/>
              <a:gdLst>
                <a:gd name="T0" fmla="*/ 9397 w 9484"/>
                <a:gd name="T1" fmla="*/ 0 h 10855"/>
                <a:gd name="T2" fmla="*/ 1897 w 9484"/>
                <a:gd name="T3" fmla="*/ 0 h 10855"/>
                <a:gd name="T4" fmla="*/ 0 w 9484"/>
                <a:gd name="T5" fmla="*/ 10855 h 10855"/>
                <a:gd name="T6" fmla="*/ 3065 w 9484"/>
                <a:gd name="T7" fmla="*/ 10855 h 10855"/>
                <a:gd name="T8" fmla="*/ 3065 w 9484"/>
                <a:gd name="T9" fmla="*/ 10855 h 10855"/>
                <a:gd name="T10" fmla="*/ 3765 w 9484"/>
                <a:gd name="T11" fmla="*/ 6741 h 10855"/>
                <a:gd name="T12" fmla="*/ 8055 w 9484"/>
                <a:gd name="T13" fmla="*/ 6741 h 10855"/>
                <a:gd name="T14" fmla="*/ 8055 w 9484"/>
                <a:gd name="T15" fmla="*/ 6741 h 10855"/>
                <a:gd name="T16" fmla="*/ 8521 w 9484"/>
                <a:gd name="T17" fmla="*/ 4173 h 10855"/>
                <a:gd name="T18" fmla="*/ 8521 w 9484"/>
                <a:gd name="T19" fmla="*/ 4173 h 10855"/>
                <a:gd name="T20" fmla="*/ 4232 w 9484"/>
                <a:gd name="T21" fmla="*/ 4173 h 10855"/>
                <a:gd name="T22" fmla="*/ 4495 w 9484"/>
                <a:gd name="T23" fmla="*/ 2568 h 10855"/>
                <a:gd name="T24" fmla="*/ 9047 w 9484"/>
                <a:gd name="T25" fmla="*/ 2568 h 10855"/>
                <a:gd name="T26" fmla="*/ 9047 w 9484"/>
                <a:gd name="T27" fmla="*/ 2568 h 10855"/>
                <a:gd name="T28" fmla="*/ 9484 w 9484"/>
                <a:gd name="T29" fmla="*/ 0 h 10855"/>
                <a:gd name="T30" fmla="*/ 9397 w 9484"/>
                <a:gd name="T31" fmla="*/ 0 h 10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84" h="10855">
                  <a:moveTo>
                    <a:pt x="9397" y="0"/>
                  </a:moveTo>
                  <a:cubicBezTo>
                    <a:pt x="1897" y="0"/>
                    <a:pt x="1897" y="0"/>
                    <a:pt x="1897" y="0"/>
                  </a:cubicBezTo>
                  <a:cubicBezTo>
                    <a:pt x="0" y="10855"/>
                    <a:pt x="0" y="10855"/>
                    <a:pt x="0" y="10855"/>
                  </a:cubicBezTo>
                  <a:cubicBezTo>
                    <a:pt x="3065" y="10855"/>
                    <a:pt x="3065" y="10855"/>
                    <a:pt x="3065" y="10855"/>
                  </a:cubicBezTo>
                  <a:cubicBezTo>
                    <a:pt x="3065" y="10855"/>
                    <a:pt x="3065" y="10855"/>
                    <a:pt x="3065" y="10855"/>
                  </a:cubicBezTo>
                  <a:cubicBezTo>
                    <a:pt x="3065" y="10855"/>
                    <a:pt x="3736" y="6887"/>
                    <a:pt x="3765" y="6741"/>
                  </a:cubicBezTo>
                  <a:cubicBezTo>
                    <a:pt x="3911" y="6741"/>
                    <a:pt x="8055" y="6741"/>
                    <a:pt x="8055" y="6741"/>
                  </a:cubicBezTo>
                  <a:cubicBezTo>
                    <a:pt x="8055" y="6741"/>
                    <a:pt x="8055" y="6741"/>
                    <a:pt x="8055" y="6741"/>
                  </a:cubicBezTo>
                  <a:cubicBezTo>
                    <a:pt x="8521" y="4173"/>
                    <a:pt x="8521" y="4173"/>
                    <a:pt x="8521" y="4173"/>
                  </a:cubicBezTo>
                  <a:cubicBezTo>
                    <a:pt x="8521" y="4173"/>
                    <a:pt x="8521" y="4173"/>
                    <a:pt x="8521" y="4173"/>
                  </a:cubicBezTo>
                  <a:cubicBezTo>
                    <a:pt x="8521" y="4173"/>
                    <a:pt x="4407" y="4173"/>
                    <a:pt x="4232" y="4173"/>
                  </a:cubicBezTo>
                  <a:cubicBezTo>
                    <a:pt x="4261" y="3998"/>
                    <a:pt x="4495" y="2685"/>
                    <a:pt x="4495" y="2568"/>
                  </a:cubicBezTo>
                  <a:cubicBezTo>
                    <a:pt x="4640" y="2568"/>
                    <a:pt x="9047" y="2568"/>
                    <a:pt x="9047" y="2568"/>
                  </a:cubicBezTo>
                  <a:cubicBezTo>
                    <a:pt x="9047" y="2568"/>
                    <a:pt x="9047" y="2568"/>
                    <a:pt x="9047" y="2568"/>
                  </a:cubicBezTo>
                  <a:cubicBezTo>
                    <a:pt x="9484" y="0"/>
                    <a:pt x="9484" y="0"/>
                    <a:pt x="9484" y="0"/>
                  </a:cubicBezTo>
                  <a:cubicBezTo>
                    <a:pt x="9397" y="0"/>
                    <a:pt x="9397" y="0"/>
                    <a:pt x="93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16C18397-8782-419D-8B28-C07E031BFE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3438" y="4451350"/>
              <a:ext cx="215900" cy="292100"/>
            </a:xfrm>
            <a:custGeom>
              <a:avLst/>
              <a:gdLst>
                <a:gd name="T0" fmla="*/ 4874 w 8025"/>
                <a:gd name="T1" fmla="*/ 0 h 10855"/>
                <a:gd name="T2" fmla="*/ 1897 w 8025"/>
                <a:gd name="T3" fmla="*/ 0 h 10855"/>
                <a:gd name="T4" fmla="*/ 0 w 8025"/>
                <a:gd name="T5" fmla="*/ 10855 h 10855"/>
                <a:gd name="T6" fmla="*/ 7587 w 8025"/>
                <a:gd name="T7" fmla="*/ 10855 h 10855"/>
                <a:gd name="T8" fmla="*/ 8025 w 8025"/>
                <a:gd name="T9" fmla="*/ 8287 h 10855"/>
                <a:gd name="T10" fmla="*/ 8025 w 8025"/>
                <a:gd name="T11" fmla="*/ 8287 h 10855"/>
                <a:gd name="T12" fmla="*/ 3502 w 8025"/>
                <a:gd name="T13" fmla="*/ 8287 h 10855"/>
                <a:gd name="T14" fmla="*/ 4961 w 8025"/>
                <a:gd name="T15" fmla="*/ 0 h 10855"/>
                <a:gd name="T16" fmla="*/ 4961 w 8025"/>
                <a:gd name="T17" fmla="*/ 0 h 10855"/>
                <a:gd name="T18" fmla="*/ 4874 w 8025"/>
                <a:gd name="T19" fmla="*/ 0 h 10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25" h="10855">
                  <a:moveTo>
                    <a:pt x="4874" y="0"/>
                  </a:moveTo>
                  <a:cubicBezTo>
                    <a:pt x="1897" y="0"/>
                    <a:pt x="1897" y="0"/>
                    <a:pt x="1897" y="0"/>
                  </a:cubicBezTo>
                  <a:cubicBezTo>
                    <a:pt x="0" y="10855"/>
                    <a:pt x="0" y="10855"/>
                    <a:pt x="0" y="10855"/>
                  </a:cubicBezTo>
                  <a:cubicBezTo>
                    <a:pt x="7587" y="10855"/>
                    <a:pt x="7587" y="10855"/>
                    <a:pt x="7587" y="10855"/>
                  </a:cubicBezTo>
                  <a:cubicBezTo>
                    <a:pt x="8025" y="8287"/>
                    <a:pt x="8025" y="8287"/>
                    <a:pt x="8025" y="8287"/>
                  </a:cubicBezTo>
                  <a:cubicBezTo>
                    <a:pt x="8025" y="8287"/>
                    <a:pt x="8025" y="8287"/>
                    <a:pt x="8025" y="8287"/>
                  </a:cubicBezTo>
                  <a:cubicBezTo>
                    <a:pt x="8025" y="8287"/>
                    <a:pt x="3677" y="8287"/>
                    <a:pt x="3502" y="8287"/>
                  </a:cubicBezTo>
                  <a:cubicBezTo>
                    <a:pt x="3531" y="8083"/>
                    <a:pt x="4961" y="0"/>
                    <a:pt x="4961" y="0"/>
                  </a:cubicBezTo>
                  <a:cubicBezTo>
                    <a:pt x="4961" y="0"/>
                    <a:pt x="4961" y="0"/>
                    <a:pt x="4961" y="0"/>
                  </a:cubicBezTo>
                  <a:cubicBezTo>
                    <a:pt x="4874" y="0"/>
                    <a:pt x="4874" y="0"/>
                    <a:pt x="48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D82968E-891B-4E1D-8045-F2D147679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6488" y="4451350"/>
              <a:ext cx="295275" cy="296863"/>
            </a:xfrm>
            <a:custGeom>
              <a:avLst/>
              <a:gdLst>
                <a:gd name="T0" fmla="*/ 10856 w 10972"/>
                <a:gd name="T1" fmla="*/ 0 h 11030"/>
                <a:gd name="T2" fmla="*/ 7909 w 10972"/>
                <a:gd name="T3" fmla="*/ 0 h 11030"/>
                <a:gd name="T4" fmla="*/ 6712 w 10972"/>
                <a:gd name="T5" fmla="*/ 7004 h 11030"/>
                <a:gd name="T6" fmla="*/ 6712 w 10972"/>
                <a:gd name="T7" fmla="*/ 7004 h 11030"/>
                <a:gd name="T8" fmla="*/ 4728 w 10972"/>
                <a:gd name="T9" fmla="*/ 8404 h 11030"/>
                <a:gd name="T10" fmla="*/ 3473 w 10972"/>
                <a:gd name="T11" fmla="*/ 7966 h 11030"/>
                <a:gd name="T12" fmla="*/ 3298 w 10972"/>
                <a:gd name="T13" fmla="*/ 7032 h 11030"/>
                <a:gd name="T14" fmla="*/ 4523 w 10972"/>
                <a:gd name="T15" fmla="*/ 0 h 11030"/>
                <a:gd name="T16" fmla="*/ 4523 w 10972"/>
                <a:gd name="T17" fmla="*/ 0 h 11030"/>
                <a:gd name="T18" fmla="*/ 1459 w 10972"/>
                <a:gd name="T19" fmla="*/ 0 h 11030"/>
                <a:gd name="T20" fmla="*/ 146 w 10972"/>
                <a:gd name="T21" fmla="*/ 7441 h 11030"/>
                <a:gd name="T22" fmla="*/ 146 w 10972"/>
                <a:gd name="T23" fmla="*/ 7441 h 11030"/>
                <a:gd name="T24" fmla="*/ 701 w 10972"/>
                <a:gd name="T25" fmla="*/ 9746 h 11030"/>
                <a:gd name="T26" fmla="*/ 4290 w 10972"/>
                <a:gd name="T27" fmla="*/ 11030 h 11030"/>
                <a:gd name="T28" fmla="*/ 9630 w 10972"/>
                <a:gd name="T29" fmla="*/ 7470 h 11030"/>
                <a:gd name="T30" fmla="*/ 9630 w 10972"/>
                <a:gd name="T31" fmla="*/ 7470 h 11030"/>
                <a:gd name="T32" fmla="*/ 10972 w 10972"/>
                <a:gd name="T33" fmla="*/ 0 h 11030"/>
                <a:gd name="T34" fmla="*/ 10856 w 10972"/>
                <a:gd name="T35" fmla="*/ 0 h 1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72" h="11030">
                  <a:moveTo>
                    <a:pt x="10856" y="0"/>
                  </a:moveTo>
                  <a:cubicBezTo>
                    <a:pt x="7909" y="0"/>
                    <a:pt x="7909" y="0"/>
                    <a:pt x="7909" y="0"/>
                  </a:cubicBezTo>
                  <a:cubicBezTo>
                    <a:pt x="6712" y="7004"/>
                    <a:pt x="6712" y="7004"/>
                    <a:pt x="6712" y="7004"/>
                  </a:cubicBezTo>
                  <a:cubicBezTo>
                    <a:pt x="6712" y="7004"/>
                    <a:pt x="6712" y="7004"/>
                    <a:pt x="6712" y="7004"/>
                  </a:cubicBezTo>
                  <a:cubicBezTo>
                    <a:pt x="6537" y="7850"/>
                    <a:pt x="5778" y="8404"/>
                    <a:pt x="4728" y="8404"/>
                  </a:cubicBezTo>
                  <a:cubicBezTo>
                    <a:pt x="4144" y="8404"/>
                    <a:pt x="3706" y="8258"/>
                    <a:pt x="3473" y="7966"/>
                  </a:cubicBezTo>
                  <a:cubicBezTo>
                    <a:pt x="3269" y="7733"/>
                    <a:pt x="3210" y="7412"/>
                    <a:pt x="3298" y="7032"/>
                  </a:cubicBezTo>
                  <a:cubicBezTo>
                    <a:pt x="4523" y="0"/>
                    <a:pt x="4523" y="0"/>
                    <a:pt x="4523" y="0"/>
                  </a:cubicBezTo>
                  <a:cubicBezTo>
                    <a:pt x="4523" y="0"/>
                    <a:pt x="4523" y="0"/>
                    <a:pt x="4523" y="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6" y="7441"/>
                    <a:pt x="146" y="7441"/>
                    <a:pt x="146" y="7441"/>
                  </a:cubicBezTo>
                  <a:cubicBezTo>
                    <a:pt x="146" y="7441"/>
                    <a:pt x="146" y="7441"/>
                    <a:pt x="146" y="7441"/>
                  </a:cubicBezTo>
                  <a:cubicBezTo>
                    <a:pt x="0" y="8346"/>
                    <a:pt x="175" y="9134"/>
                    <a:pt x="701" y="9746"/>
                  </a:cubicBezTo>
                  <a:cubicBezTo>
                    <a:pt x="1401" y="10593"/>
                    <a:pt x="2656" y="11030"/>
                    <a:pt x="4290" y="11030"/>
                  </a:cubicBezTo>
                  <a:cubicBezTo>
                    <a:pt x="7179" y="11030"/>
                    <a:pt x="9251" y="9630"/>
                    <a:pt x="9630" y="7470"/>
                  </a:cubicBezTo>
                  <a:cubicBezTo>
                    <a:pt x="9630" y="7470"/>
                    <a:pt x="9630" y="7470"/>
                    <a:pt x="9630" y="7470"/>
                  </a:cubicBezTo>
                  <a:cubicBezTo>
                    <a:pt x="10972" y="0"/>
                    <a:pt x="10972" y="0"/>
                    <a:pt x="10972" y="0"/>
                  </a:cubicBezTo>
                  <a:cubicBezTo>
                    <a:pt x="10856" y="0"/>
                    <a:pt x="10856" y="0"/>
                    <a:pt x="108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8CE1EA66-2EC2-462A-B292-26EE75842C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62088" y="4445000"/>
              <a:ext cx="282575" cy="303213"/>
            </a:xfrm>
            <a:custGeom>
              <a:avLst/>
              <a:gdLst>
                <a:gd name="T0" fmla="*/ 9659 w 10447"/>
                <a:gd name="T1" fmla="*/ 1254 h 11234"/>
                <a:gd name="T2" fmla="*/ 6187 w 10447"/>
                <a:gd name="T3" fmla="*/ 0 h 11234"/>
                <a:gd name="T4" fmla="*/ 5224 w 10447"/>
                <a:gd name="T5" fmla="*/ 58 h 11234"/>
                <a:gd name="T6" fmla="*/ 146 w 10447"/>
                <a:gd name="T7" fmla="*/ 5602 h 11234"/>
                <a:gd name="T8" fmla="*/ 0 w 10447"/>
                <a:gd name="T9" fmla="*/ 7149 h 11234"/>
                <a:gd name="T10" fmla="*/ 0 w 10447"/>
                <a:gd name="T11" fmla="*/ 7412 h 11234"/>
                <a:gd name="T12" fmla="*/ 818 w 10447"/>
                <a:gd name="T13" fmla="*/ 9980 h 11234"/>
                <a:gd name="T14" fmla="*/ 4261 w 10447"/>
                <a:gd name="T15" fmla="*/ 11234 h 11234"/>
                <a:gd name="T16" fmla="*/ 5224 w 10447"/>
                <a:gd name="T17" fmla="*/ 11176 h 11234"/>
                <a:gd name="T18" fmla="*/ 10301 w 10447"/>
                <a:gd name="T19" fmla="*/ 5632 h 11234"/>
                <a:gd name="T20" fmla="*/ 10447 w 10447"/>
                <a:gd name="T21" fmla="*/ 4143 h 11234"/>
                <a:gd name="T22" fmla="*/ 10447 w 10447"/>
                <a:gd name="T23" fmla="*/ 3764 h 11234"/>
                <a:gd name="T24" fmla="*/ 9659 w 10447"/>
                <a:gd name="T25" fmla="*/ 1254 h 11234"/>
                <a:gd name="T26" fmla="*/ 7237 w 10447"/>
                <a:gd name="T27" fmla="*/ 5602 h 11234"/>
                <a:gd name="T28" fmla="*/ 5224 w 10447"/>
                <a:gd name="T29" fmla="*/ 8696 h 11234"/>
                <a:gd name="T30" fmla="*/ 4582 w 10447"/>
                <a:gd name="T31" fmla="*/ 8754 h 11234"/>
                <a:gd name="T32" fmla="*/ 3356 w 10447"/>
                <a:gd name="T33" fmla="*/ 8316 h 11234"/>
                <a:gd name="T34" fmla="*/ 3181 w 10447"/>
                <a:gd name="T35" fmla="*/ 5632 h 11234"/>
                <a:gd name="T36" fmla="*/ 5224 w 10447"/>
                <a:gd name="T37" fmla="*/ 2568 h 11234"/>
                <a:gd name="T38" fmla="*/ 5837 w 10447"/>
                <a:gd name="T39" fmla="*/ 2509 h 11234"/>
                <a:gd name="T40" fmla="*/ 7092 w 10447"/>
                <a:gd name="T41" fmla="*/ 2947 h 11234"/>
                <a:gd name="T42" fmla="*/ 7237 w 10447"/>
                <a:gd name="T43" fmla="*/ 5602 h 1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47" h="11234">
                  <a:moveTo>
                    <a:pt x="9659" y="1254"/>
                  </a:moveTo>
                  <a:cubicBezTo>
                    <a:pt x="8959" y="437"/>
                    <a:pt x="7792" y="0"/>
                    <a:pt x="6187" y="0"/>
                  </a:cubicBezTo>
                  <a:cubicBezTo>
                    <a:pt x="5866" y="0"/>
                    <a:pt x="5545" y="29"/>
                    <a:pt x="5224" y="58"/>
                  </a:cubicBezTo>
                  <a:cubicBezTo>
                    <a:pt x="2423" y="408"/>
                    <a:pt x="730" y="2276"/>
                    <a:pt x="146" y="5602"/>
                  </a:cubicBezTo>
                  <a:cubicBezTo>
                    <a:pt x="59" y="6157"/>
                    <a:pt x="0" y="6653"/>
                    <a:pt x="0" y="7149"/>
                  </a:cubicBezTo>
                  <a:cubicBezTo>
                    <a:pt x="0" y="7412"/>
                    <a:pt x="0" y="7412"/>
                    <a:pt x="0" y="7412"/>
                  </a:cubicBezTo>
                  <a:cubicBezTo>
                    <a:pt x="0" y="8491"/>
                    <a:pt x="292" y="9367"/>
                    <a:pt x="818" y="9980"/>
                  </a:cubicBezTo>
                  <a:cubicBezTo>
                    <a:pt x="1489" y="10826"/>
                    <a:pt x="2656" y="11234"/>
                    <a:pt x="4261" y="11234"/>
                  </a:cubicBezTo>
                  <a:cubicBezTo>
                    <a:pt x="4582" y="11234"/>
                    <a:pt x="4903" y="11234"/>
                    <a:pt x="5224" y="11176"/>
                  </a:cubicBezTo>
                  <a:cubicBezTo>
                    <a:pt x="8025" y="10855"/>
                    <a:pt x="9689" y="9046"/>
                    <a:pt x="10301" y="5632"/>
                  </a:cubicBezTo>
                  <a:cubicBezTo>
                    <a:pt x="10389" y="5106"/>
                    <a:pt x="10447" y="4610"/>
                    <a:pt x="10447" y="4143"/>
                  </a:cubicBezTo>
                  <a:cubicBezTo>
                    <a:pt x="10447" y="3764"/>
                    <a:pt x="10447" y="3764"/>
                    <a:pt x="10447" y="3764"/>
                  </a:cubicBezTo>
                  <a:cubicBezTo>
                    <a:pt x="10418" y="2713"/>
                    <a:pt x="10156" y="1867"/>
                    <a:pt x="9659" y="1254"/>
                  </a:cubicBezTo>
                  <a:close/>
                  <a:moveTo>
                    <a:pt x="7237" y="5602"/>
                  </a:moveTo>
                  <a:cubicBezTo>
                    <a:pt x="6887" y="7499"/>
                    <a:pt x="6274" y="8462"/>
                    <a:pt x="5224" y="8696"/>
                  </a:cubicBezTo>
                  <a:cubicBezTo>
                    <a:pt x="5020" y="8754"/>
                    <a:pt x="4816" y="8754"/>
                    <a:pt x="4582" y="8754"/>
                  </a:cubicBezTo>
                  <a:cubicBezTo>
                    <a:pt x="4027" y="8754"/>
                    <a:pt x="3619" y="8608"/>
                    <a:pt x="3356" y="8316"/>
                  </a:cubicBezTo>
                  <a:cubicBezTo>
                    <a:pt x="2977" y="7849"/>
                    <a:pt x="2918" y="7032"/>
                    <a:pt x="3181" y="5632"/>
                  </a:cubicBezTo>
                  <a:cubicBezTo>
                    <a:pt x="3560" y="3764"/>
                    <a:pt x="4144" y="2830"/>
                    <a:pt x="5224" y="2568"/>
                  </a:cubicBezTo>
                  <a:cubicBezTo>
                    <a:pt x="5399" y="2538"/>
                    <a:pt x="5632" y="2509"/>
                    <a:pt x="5837" y="2509"/>
                  </a:cubicBezTo>
                  <a:cubicBezTo>
                    <a:pt x="6420" y="2509"/>
                    <a:pt x="6829" y="2655"/>
                    <a:pt x="7092" y="2947"/>
                  </a:cubicBezTo>
                  <a:cubicBezTo>
                    <a:pt x="7471" y="3414"/>
                    <a:pt x="7500" y="4231"/>
                    <a:pt x="7237" y="56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F436077E-B283-4FE0-9BB2-3D20954D14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04988" y="4451350"/>
              <a:ext cx="295275" cy="296863"/>
            </a:xfrm>
            <a:custGeom>
              <a:avLst/>
              <a:gdLst>
                <a:gd name="T0" fmla="*/ 10856 w 10972"/>
                <a:gd name="T1" fmla="*/ 8754 h 11030"/>
                <a:gd name="T2" fmla="*/ 10301 w 10972"/>
                <a:gd name="T3" fmla="*/ 8871 h 11030"/>
                <a:gd name="T4" fmla="*/ 9572 w 10972"/>
                <a:gd name="T5" fmla="*/ 8112 h 11030"/>
                <a:gd name="T6" fmla="*/ 8842 w 10972"/>
                <a:gd name="T7" fmla="*/ 6186 h 11030"/>
                <a:gd name="T8" fmla="*/ 10826 w 10972"/>
                <a:gd name="T9" fmla="*/ 3443 h 11030"/>
                <a:gd name="T10" fmla="*/ 10885 w 10972"/>
                <a:gd name="T11" fmla="*/ 2860 h 11030"/>
                <a:gd name="T12" fmla="*/ 10272 w 10972"/>
                <a:gd name="T13" fmla="*/ 1167 h 11030"/>
                <a:gd name="T14" fmla="*/ 7091 w 10972"/>
                <a:gd name="T15" fmla="*/ 0 h 11030"/>
                <a:gd name="T16" fmla="*/ 6011 w 10972"/>
                <a:gd name="T17" fmla="*/ 0 h 11030"/>
                <a:gd name="T18" fmla="*/ 1897 w 10972"/>
                <a:gd name="T19" fmla="*/ 0 h 11030"/>
                <a:gd name="T20" fmla="*/ 0 w 10972"/>
                <a:gd name="T21" fmla="*/ 10855 h 11030"/>
                <a:gd name="T22" fmla="*/ 3064 w 10972"/>
                <a:gd name="T23" fmla="*/ 10855 h 11030"/>
                <a:gd name="T24" fmla="*/ 3735 w 10972"/>
                <a:gd name="T25" fmla="*/ 7032 h 11030"/>
                <a:gd name="T26" fmla="*/ 4698 w 10972"/>
                <a:gd name="T27" fmla="*/ 6887 h 11030"/>
                <a:gd name="T28" fmla="*/ 6011 w 10972"/>
                <a:gd name="T29" fmla="*/ 7324 h 11030"/>
                <a:gd name="T30" fmla="*/ 6508 w 10972"/>
                <a:gd name="T31" fmla="*/ 8813 h 11030"/>
                <a:gd name="T32" fmla="*/ 6770 w 10972"/>
                <a:gd name="T33" fmla="*/ 9951 h 11030"/>
                <a:gd name="T34" fmla="*/ 8609 w 10972"/>
                <a:gd name="T35" fmla="*/ 11030 h 11030"/>
                <a:gd name="T36" fmla="*/ 10622 w 10972"/>
                <a:gd name="T37" fmla="*/ 10651 h 11030"/>
                <a:gd name="T38" fmla="*/ 10651 w 10972"/>
                <a:gd name="T39" fmla="*/ 10622 h 11030"/>
                <a:gd name="T40" fmla="*/ 10972 w 10972"/>
                <a:gd name="T41" fmla="*/ 8725 h 11030"/>
                <a:gd name="T42" fmla="*/ 10856 w 10972"/>
                <a:gd name="T43" fmla="*/ 8754 h 11030"/>
                <a:gd name="T44" fmla="*/ 7821 w 10972"/>
                <a:gd name="T45" fmla="*/ 3472 h 11030"/>
                <a:gd name="T46" fmla="*/ 6216 w 10972"/>
                <a:gd name="T47" fmla="*/ 4494 h 11030"/>
                <a:gd name="T48" fmla="*/ 6011 w 10972"/>
                <a:gd name="T49" fmla="*/ 4494 h 11030"/>
                <a:gd name="T50" fmla="*/ 4173 w 10972"/>
                <a:gd name="T51" fmla="*/ 4494 h 11030"/>
                <a:gd name="T52" fmla="*/ 4552 w 10972"/>
                <a:gd name="T53" fmla="*/ 2451 h 11030"/>
                <a:gd name="T54" fmla="*/ 6011 w 10972"/>
                <a:gd name="T55" fmla="*/ 2451 h 11030"/>
                <a:gd name="T56" fmla="*/ 6624 w 10972"/>
                <a:gd name="T57" fmla="*/ 2451 h 11030"/>
                <a:gd name="T58" fmla="*/ 7675 w 10972"/>
                <a:gd name="T59" fmla="*/ 2801 h 11030"/>
                <a:gd name="T60" fmla="*/ 7821 w 10972"/>
                <a:gd name="T61" fmla="*/ 3268 h 11030"/>
                <a:gd name="T62" fmla="*/ 7821 w 10972"/>
                <a:gd name="T63" fmla="*/ 3472 h 1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72" h="11030">
                  <a:moveTo>
                    <a:pt x="10856" y="8754"/>
                  </a:moveTo>
                  <a:cubicBezTo>
                    <a:pt x="10681" y="8813"/>
                    <a:pt x="10476" y="8871"/>
                    <a:pt x="10301" y="8871"/>
                  </a:cubicBezTo>
                  <a:cubicBezTo>
                    <a:pt x="9805" y="8871"/>
                    <a:pt x="9718" y="8608"/>
                    <a:pt x="9572" y="8112"/>
                  </a:cubicBezTo>
                  <a:cubicBezTo>
                    <a:pt x="9397" y="7412"/>
                    <a:pt x="9192" y="6741"/>
                    <a:pt x="8842" y="6186"/>
                  </a:cubicBezTo>
                  <a:cubicBezTo>
                    <a:pt x="9922" y="5573"/>
                    <a:pt x="10651" y="4552"/>
                    <a:pt x="10826" y="3443"/>
                  </a:cubicBezTo>
                  <a:cubicBezTo>
                    <a:pt x="10885" y="3239"/>
                    <a:pt x="10885" y="3035"/>
                    <a:pt x="10885" y="2860"/>
                  </a:cubicBezTo>
                  <a:cubicBezTo>
                    <a:pt x="10885" y="2218"/>
                    <a:pt x="10681" y="1634"/>
                    <a:pt x="10272" y="1167"/>
                  </a:cubicBezTo>
                  <a:cubicBezTo>
                    <a:pt x="9630" y="379"/>
                    <a:pt x="8521" y="0"/>
                    <a:pt x="7091" y="0"/>
                  </a:cubicBezTo>
                  <a:cubicBezTo>
                    <a:pt x="6011" y="0"/>
                    <a:pt x="6011" y="0"/>
                    <a:pt x="6011" y="0"/>
                  </a:cubicBezTo>
                  <a:cubicBezTo>
                    <a:pt x="1897" y="0"/>
                    <a:pt x="1897" y="0"/>
                    <a:pt x="1897" y="0"/>
                  </a:cubicBezTo>
                  <a:cubicBezTo>
                    <a:pt x="0" y="10855"/>
                    <a:pt x="0" y="10855"/>
                    <a:pt x="0" y="10855"/>
                  </a:cubicBezTo>
                  <a:cubicBezTo>
                    <a:pt x="3064" y="10855"/>
                    <a:pt x="3064" y="10855"/>
                    <a:pt x="3064" y="10855"/>
                  </a:cubicBezTo>
                  <a:cubicBezTo>
                    <a:pt x="3064" y="10855"/>
                    <a:pt x="3735" y="7120"/>
                    <a:pt x="3735" y="7032"/>
                  </a:cubicBezTo>
                  <a:cubicBezTo>
                    <a:pt x="3852" y="6974"/>
                    <a:pt x="4202" y="6887"/>
                    <a:pt x="4698" y="6887"/>
                  </a:cubicBezTo>
                  <a:cubicBezTo>
                    <a:pt x="5340" y="6887"/>
                    <a:pt x="5749" y="7062"/>
                    <a:pt x="6011" y="7324"/>
                  </a:cubicBezTo>
                  <a:cubicBezTo>
                    <a:pt x="6332" y="7645"/>
                    <a:pt x="6420" y="8171"/>
                    <a:pt x="6508" y="8813"/>
                  </a:cubicBezTo>
                  <a:cubicBezTo>
                    <a:pt x="6566" y="9163"/>
                    <a:pt x="6653" y="9542"/>
                    <a:pt x="6770" y="9951"/>
                  </a:cubicBezTo>
                  <a:cubicBezTo>
                    <a:pt x="6945" y="10622"/>
                    <a:pt x="7646" y="11030"/>
                    <a:pt x="8609" y="11030"/>
                  </a:cubicBezTo>
                  <a:cubicBezTo>
                    <a:pt x="9426" y="11030"/>
                    <a:pt x="10097" y="10826"/>
                    <a:pt x="10622" y="10651"/>
                  </a:cubicBezTo>
                  <a:cubicBezTo>
                    <a:pt x="10651" y="10622"/>
                    <a:pt x="10651" y="10622"/>
                    <a:pt x="10651" y="10622"/>
                  </a:cubicBezTo>
                  <a:cubicBezTo>
                    <a:pt x="10972" y="8725"/>
                    <a:pt x="10972" y="8725"/>
                    <a:pt x="10972" y="8725"/>
                  </a:cubicBezTo>
                  <a:lnTo>
                    <a:pt x="10856" y="8754"/>
                  </a:lnTo>
                  <a:close/>
                  <a:moveTo>
                    <a:pt x="7821" y="3472"/>
                  </a:moveTo>
                  <a:cubicBezTo>
                    <a:pt x="7675" y="4114"/>
                    <a:pt x="7091" y="4494"/>
                    <a:pt x="6216" y="4494"/>
                  </a:cubicBezTo>
                  <a:cubicBezTo>
                    <a:pt x="6216" y="4494"/>
                    <a:pt x="6128" y="4494"/>
                    <a:pt x="6011" y="4494"/>
                  </a:cubicBezTo>
                  <a:cubicBezTo>
                    <a:pt x="5486" y="4494"/>
                    <a:pt x="4319" y="4494"/>
                    <a:pt x="4173" y="4494"/>
                  </a:cubicBezTo>
                  <a:cubicBezTo>
                    <a:pt x="4202" y="4348"/>
                    <a:pt x="4523" y="2568"/>
                    <a:pt x="4552" y="2451"/>
                  </a:cubicBezTo>
                  <a:cubicBezTo>
                    <a:pt x="4611" y="2451"/>
                    <a:pt x="5428" y="2451"/>
                    <a:pt x="6011" y="2451"/>
                  </a:cubicBezTo>
                  <a:cubicBezTo>
                    <a:pt x="6362" y="2451"/>
                    <a:pt x="6624" y="2451"/>
                    <a:pt x="6624" y="2451"/>
                  </a:cubicBezTo>
                  <a:cubicBezTo>
                    <a:pt x="7121" y="2451"/>
                    <a:pt x="7470" y="2568"/>
                    <a:pt x="7675" y="2801"/>
                  </a:cubicBezTo>
                  <a:cubicBezTo>
                    <a:pt x="7792" y="2918"/>
                    <a:pt x="7821" y="3064"/>
                    <a:pt x="7821" y="3268"/>
                  </a:cubicBezTo>
                  <a:cubicBezTo>
                    <a:pt x="7821" y="3327"/>
                    <a:pt x="7821" y="3385"/>
                    <a:pt x="7821" y="3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417EB7D8-3F31-4BE9-B609-DEF873FD18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27250" y="4719638"/>
              <a:ext cx="82550" cy="82550"/>
            </a:xfrm>
            <a:custGeom>
              <a:avLst/>
              <a:gdLst>
                <a:gd name="T0" fmla="*/ 2246 w 3034"/>
                <a:gd name="T1" fmla="*/ 175 h 3035"/>
                <a:gd name="T2" fmla="*/ 3034 w 3034"/>
                <a:gd name="T3" fmla="*/ 1517 h 3035"/>
                <a:gd name="T4" fmla="*/ 2246 w 3034"/>
                <a:gd name="T5" fmla="*/ 2830 h 3035"/>
                <a:gd name="T6" fmla="*/ 1517 w 3034"/>
                <a:gd name="T7" fmla="*/ 2743 h 3035"/>
                <a:gd name="T8" fmla="*/ 2567 w 3034"/>
                <a:gd name="T9" fmla="*/ 2130 h 3035"/>
                <a:gd name="T10" fmla="*/ 2567 w 3034"/>
                <a:gd name="T11" fmla="*/ 905 h 3035"/>
                <a:gd name="T12" fmla="*/ 1517 w 3034"/>
                <a:gd name="T13" fmla="*/ 292 h 3035"/>
                <a:gd name="T14" fmla="*/ 1517 w 3034"/>
                <a:gd name="T15" fmla="*/ 1780 h 3035"/>
                <a:gd name="T16" fmla="*/ 1809 w 3034"/>
                <a:gd name="T17" fmla="*/ 2305 h 3035"/>
                <a:gd name="T18" fmla="*/ 2042 w 3034"/>
                <a:gd name="T19" fmla="*/ 1984 h 3035"/>
                <a:gd name="T20" fmla="*/ 1809 w 3034"/>
                <a:gd name="T21" fmla="*/ 1663 h 3035"/>
                <a:gd name="T22" fmla="*/ 2013 w 3034"/>
                <a:gd name="T23" fmla="*/ 1459 h 3035"/>
                <a:gd name="T24" fmla="*/ 2072 w 3034"/>
                <a:gd name="T25" fmla="*/ 934 h 3035"/>
                <a:gd name="T26" fmla="*/ 1663 w 3034"/>
                <a:gd name="T27" fmla="*/ 730 h 3035"/>
                <a:gd name="T28" fmla="*/ 1517 w 3034"/>
                <a:gd name="T29" fmla="*/ 963 h 3035"/>
                <a:gd name="T30" fmla="*/ 1751 w 3034"/>
                <a:gd name="T31" fmla="*/ 1051 h 3035"/>
                <a:gd name="T32" fmla="*/ 1751 w 3034"/>
                <a:gd name="T33" fmla="*/ 1313 h 3035"/>
                <a:gd name="T34" fmla="*/ 1517 w 3034"/>
                <a:gd name="T35" fmla="*/ 1401 h 3035"/>
                <a:gd name="T36" fmla="*/ 1517 w 3034"/>
                <a:gd name="T37" fmla="*/ 0 h 3035"/>
                <a:gd name="T38" fmla="*/ 1517 w 3034"/>
                <a:gd name="T39" fmla="*/ 292 h 3035"/>
                <a:gd name="T40" fmla="*/ 904 w 3034"/>
                <a:gd name="T41" fmla="*/ 438 h 3035"/>
                <a:gd name="T42" fmla="*/ 291 w 3034"/>
                <a:gd name="T43" fmla="*/ 1517 h 3035"/>
                <a:gd name="T44" fmla="*/ 904 w 3034"/>
                <a:gd name="T45" fmla="*/ 2568 h 3035"/>
                <a:gd name="T46" fmla="*/ 1517 w 3034"/>
                <a:gd name="T47" fmla="*/ 2743 h 3035"/>
                <a:gd name="T48" fmla="*/ 1517 w 3034"/>
                <a:gd name="T49" fmla="*/ 3035 h 3035"/>
                <a:gd name="T50" fmla="*/ 204 w 3034"/>
                <a:gd name="T51" fmla="*/ 2276 h 3035"/>
                <a:gd name="T52" fmla="*/ 204 w 3034"/>
                <a:gd name="T53" fmla="*/ 759 h 3035"/>
                <a:gd name="T54" fmla="*/ 1517 w 3034"/>
                <a:gd name="T55" fmla="*/ 0 h 3035"/>
                <a:gd name="T56" fmla="*/ 1137 w 3034"/>
                <a:gd name="T57" fmla="*/ 700 h 3035"/>
                <a:gd name="T58" fmla="*/ 816 w 3034"/>
                <a:gd name="T59" fmla="*/ 2305 h 3035"/>
                <a:gd name="T60" fmla="*/ 1137 w 3034"/>
                <a:gd name="T61" fmla="*/ 1663 h 3035"/>
                <a:gd name="T62" fmla="*/ 1458 w 3034"/>
                <a:gd name="T63" fmla="*/ 1721 h 3035"/>
                <a:gd name="T64" fmla="*/ 1517 w 3034"/>
                <a:gd name="T65" fmla="*/ 1401 h 3035"/>
                <a:gd name="T66" fmla="*/ 1137 w 3034"/>
                <a:gd name="T67" fmla="*/ 1401 h 3035"/>
                <a:gd name="T68" fmla="*/ 1284 w 3034"/>
                <a:gd name="T69" fmla="*/ 963 h 3035"/>
                <a:gd name="T70" fmla="*/ 1517 w 3034"/>
                <a:gd name="T71" fmla="*/ 700 h 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34" h="3035">
                  <a:moveTo>
                    <a:pt x="1517" y="0"/>
                  </a:moveTo>
                  <a:cubicBezTo>
                    <a:pt x="1780" y="0"/>
                    <a:pt x="2013" y="58"/>
                    <a:pt x="2246" y="175"/>
                  </a:cubicBezTo>
                  <a:cubicBezTo>
                    <a:pt x="2480" y="321"/>
                    <a:pt x="2684" y="496"/>
                    <a:pt x="2830" y="759"/>
                  </a:cubicBezTo>
                  <a:cubicBezTo>
                    <a:pt x="2947" y="992"/>
                    <a:pt x="3034" y="1255"/>
                    <a:pt x="3034" y="1517"/>
                  </a:cubicBezTo>
                  <a:cubicBezTo>
                    <a:pt x="3034" y="1780"/>
                    <a:pt x="2947" y="2014"/>
                    <a:pt x="2830" y="2276"/>
                  </a:cubicBezTo>
                  <a:cubicBezTo>
                    <a:pt x="2684" y="2510"/>
                    <a:pt x="2509" y="2685"/>
                    <a:pt x="2246" y="2830"/>
                  </a:cubicBezTo>
                  <a:cubicBezTo>
                    <a:pt x="2013" y="2947"/>
                    <a:pt x="1780" y="3035"/>
                    <a:pt x="1517" y="3035"/>
                  </a:cubicBezTo>
                  <a:cubicBezTo>
                    <a:pt x="1517" y="2743"/>
                    <a:pt x="1517" y="2743"/>
                    <a:pt x="1517" y="2743"/>
                  </a:cubicBezTo>
                  <a:cubicBezTo>
                    <a:pt x="1721" y="2743"/>
                    <a:pt x="1925" y="2685"/>
                    <a:pt x="2100" y="2568"/>
                  </a:cubicBezTo>
                  <a:cubicBezTo>
                    <a:pt x="2305" y="2451"/>
                    <a:pt x="2451" y="2305"/>
                    <a:pt x="2567" y="2130"/>
                  </a:cubicBezTo>
                  <a:cubicBezTo>
                    <a:pt x="2684" y="1926"/>
                    <a:pt x="2713" y="1721"/>
                    <a:pt x="2713" y="1517"/>
                  </a:cubicBezTo>
                  <a:cubicBezTo>
                    <a:pt x="2713" y="1284"/>
                    <a:pt x="2684" y="1079"/>
                    <a:pt x="2567" y="905"/>
                  </a:cubicBezTo>
                  <a:cubicBezTo>
                    <a:pt x="2451" y="700"/>
                    <a:pt x="2305" y="555"/>
                    <a:pt x="2100" y="438"/>
                  </a:cubicBezTo>
                  <a:cubicBezTo>
                    <a:pt x="1925" y="350"/>
                    <a:pt x="1721" y="292"/>
                    <a:pt x="1517" y="292"/>
                  </a:cubicBezTo>
                  <a:cubicBezTo>
                    <a:pt x="1517" y="0"/>
                    <a:pt x="1517" y="0"/>
                    <a:pt x="1517" y="0"/>
                  </a:cubicBezTo>
                  <a:close/>
                  <a:moveTo>
                    <a:pt x="1517" y="1780"/>
                  </a:moveTo>
                  <a:cubicBezTo>
                    <a:pt x="1546" y="1839"/>
                    <a:pt x="1605" y="1926"/>
                    <a:pt x="1692" y="2072"/>
                  </a:cubicBezTo>
                  <a:cubicBezTo>
                    <a:pt x="1809" y="2305"/>
                    <a:pt x="1809" y="2305"/>
                    <a:pt x="1809" y="2305"/>
                  </a:cubicBezTo>
                  <a:cubicBezTo>
                    <a:pt x="2218" y="2305"/>
                    <a:pt x="2218" y="2305"/>
                    <a:pt x="2218" y="2305"/>
                  </a:cubicBezTo>
                  <a:cubicBezTo>
                    <a:pt x="2042" y="1984"/>
                    <a:pt x="2042" y="1984"/>
                    <a:pt x="2042" y="1984"/>
                  </a:cubicBezTo>
                  <a:cubicBezTo>
                    <a:pt x="1955" y="1868"/>
                    <a:pt x="1925" y="1809"/>
                    <a:pt x="1925" y="1809"/>
                  </a:cubicBezTo>
                  <a:cubicBezTo>
                    <a:pt x="1867" y="1751"/>
                    <a:pt x="1838" y="1693"/>
                    <a:pt x="1809" y="1663"/>
                  </a:cubicBezTo>
                  <a:cubicBezTo>
                    <a:pt x="1780" y="1663"/>
                    <a:pt x="1751" y="1634"/>
                    <a:pt x="1692" y="1605"/>
                  </a:cubicBezTo>
                  <a:cubicBezTo>
                    <a:pt x="1838" y="1605"/>
                    <a:pt x="1925" y="1547"/>
                    <a:pt x="2013" y="1459"/>
                  </a:cubicBezTo>
                  <a:cubicBezTo>
                    <a:pt x="2100" y="1372"/>
                    <a:pt x="2130" y="1284"/>
                    <a:pt x="2130" y="1167"/>
                  </a:cubicBezTo>
                  <a:cubicBezTo>
                    <a:pt x="2130" y="1079"/>
                    <a:pt x="2100" y="992"/>
                    <a:pt x="2072" y="934"/>
                  </a:cubicBezTo>
                  <a:cubicBezTo>
                    <a:pt x="2013" y="875"/>
                    <a:pt x="1984" y="817"/>
                    <a:pt x="1925" y="788"/>
                  </a:cubicBezTo>
                  <a:cubicBezTo>
                    <a:pt x="1867" y="759"/>
                    <a:pt x="1780" y="730"/>
                    <a:pt x="1663" y="730"/>
                  </a:cubicBezTo>
                  <a:cubicBezTo>
                    <a:pt x="1634" y="700"/>
                    <a:pt x="1605" y="700"/>
                    <a:pt x="1517" y="700"/>
                  </a:cubicBezTo>
                  <a:cubicBezTo>
                    <a:pt x="1517" y="963"/>
                    <a:pt x="1517" y="963"/>
                    <a:pt x="1517" y="963"/>
                  </a:cubicBezTo>
                  <a:cubicBezTo>
                    <a:pt x="1576" y="963"/>
                    <a:pt x="1605" y="992"/>
                    <a:pt x="1634" y="992"/>
                  </a:cubicBezTo>
                  <a:cubicBezTo>
                    <a:pt x="1692" y="992"/>
                    <a:pt x="1721" y="1021"/>
                    <a:pt x="1751" y="1051"/>
                  </a:cubicBezTo>
                  <a:cubicBezTo>
                    <a:pt x="1780" y="1109"/>
                    <a:pt x="1780" y="1138"/>
                    <a:pt x="1780" y="1197"/>
                  </a:cubicBezTo>
                  <a:cubicBezTo>
                    <a:pt x="1780" y="1226"/>
                    <a:pt x="1780" y="1284"/>
                    <a:pt x="1751" y="1313"/>
                  </a:cubicBezTo>
                  <a:cubicBezTo>
                    <a:pt x="1721" y="1342"/>
                    <a:pt x="1663" y="1372"/>
                    <a:pt x="1634" y="1372"/>
                  </a:cubicBezTo>
                  <a:cubicBezTo>
                    <a:pt x="1605" y="1401"/>
                    <a:pt x="1576" y="1401"/>
                    <a:pt x="1517" y="1401"/>
                  </a:cubicBezTo>
                  <a:lnTo>
                    <a:pt x="1517" y="1780"/>
                  </a:lnTo>
                  <a:close/>
                  <a:moveTo>
                    <a:pt x="1517" y="0"/>
                  </a:moveTo>
                  <a:cubicBezTo>
                    <a:pt x="1517" y="0"/>
                    <a:pt x="1517" y="0"/>
                    <a:pt x="1517" y="0"/>
                  </a:cubicBezTo>
                  <a:cubicBezTo>
                    <a:pt x="1517" y="292"/>
                    <a:pt x="1517" y="292"/>
                    <a:pt x="1517" y="292"/>
                  </a:cubicBezTo>
                  <a:cubicBezTo>
                    <a:pt x="1517" y="292"/>
                    <a:pt x="1517" y="292"/>
                    <a:pt x="1517" y="292"/>
                  </a:cubicBezTo>
                  <a:cubicBezTo>
                    <a:pt x="1313" y="292"/>
                    <a:pt x="1109" y="350"/>
                    <a:pt x="904" y="438"/>
                  </a:cubicBezTo>
                  <a:cubicBezTo>
                    <a:pt x="729" y="555"/>
                    <a:pt x="554" y="700"/>
                    <a:pt x="467" y="905"/>
                  </a:cubicBezTo>
                  <a:cubicBezTo>
                    <a:pt x="350" y="1079"/>
                    <a:pt x="291" y="1284"/>
                    <a:pt x="291" y="1517"/>
                  </a:cubicBezTo>
                  <a:cubicBezTo>
                    <a:pt x="291" y="1721"/>
                    <a:pt x="350" y="1926"/>
                    <a:pt x="467" y="2130"/>
                  </a:cubicBezTo>
                  <a:cubicBezTo>
                    <a:pt x="554" y="2305"/>
                    <a:pt x="700" y="2451"/>
                    <a:pt x="904" y="2568"/>
                  </a:cubicBezTo>
                  <a:cubicBezTo>
                    <a:pt x="1109" y="2685"/>
                    <a:pt x="1284" y="2743"/>
                    <a:pt x="1517" y="2743"/>
                  </a:cubicBezTo>
                  <a:cubicBezTo>
                    <a:pt x="1517" y="2743"/>
                    <a:pt x="1517" y="2743"/>
                    <a:pt x="1517" y="2743"/>
                  </a:cubicBezTo>
                  <a:cubicBezTo>
                    <a:pt x="1517" y="3035"/>
                    <a:pt x="1517" y="3035"/>
                    <a:pt x="1517" y="3035"/>
                  </a:cubicBezTo>
                  <a:cubicBezTo>
                    <a:pt x="1517" y="3035"/>
                    <a:pt x="1517" y="3035"/>
                    <a:pt x="1517" y="3035"/>
                  </a:cubicBezTo>
                  <a:cubicBezTo>
                    <a:pt x="1254" y="3035"/>
                    <a:pt x="992" y="2947"/>
                    <a:pt x="758" y="2830"/>
                  </a:cubicBezTo>
                  <a:cubicBezTo>
                    <a:pt x="525" y="2685"/>
                    <a:pt x="321" y="2510"/>
                    <a:pt x="204" y="2276"/>
                  </a:cubicBezTo>
                  <a:cubicBezTo>
                    <a:pt x="58" y="2014"/>
                    <a:pt x="0" y="1780"/>
                    <a:pt x="0" y="1517"/>
                  </a:cubicBezTo>
                  <a:cubicBezTo>
                    <a:pt x="0" y="1255"/>
                    <a:pt x="58" y="992"/>
                    <a:pt x="204" y="759"/>
                  </a:cubicBezTo>
                  <a:cubicBezTo>
                    <a:pt x="321" y="496"/>
                    <a:pt x="525" y="321"/>
                    <a:pt x="758" y="175"/>
                  </a:cubicBezTo>
                  <a:cubicBezTo>
                    <a:pt x="992" y="58"/>
                    <a:pt x="1254" y="0"/>
                    <a:pt x="1517" y="0"/>
                  </a:cubicBezTo>
                  <a:close/>
                  <a:moveTo>
                    <a:pt x="1517" y="700"/>
                  </a:moveTo>
                  <a:cubicBezTo>
                    <a:pt x="1430" y="700"/>
                    <a:pt x="1313" y="700"/>
                    <a:pt x="1137" y="700"/>
                  </a:cubicBezTo>
                  <a:cubicBezTo>
                    <a:pt x="816" y="700"/>
                    <a:pt x="816" y="700"/>
                    <a:pt x="816" y="700"/>
                  </a:cubicBezTo>
                  <a:cubicBezTo>
                    <a:pt x="816" y="2305"/>
                    <a:pt x="816" y="2305"/>
                    <a:pt x="816" y="2305"/>
                  </a:cubicBezTo>
                  <a:cubicBezTo>
                    <a:pt x="1137" y="2305"/>
                    <a:pt x="1137" y="2305"/>
                    <a:pt x="1137" y="2305"/>
                  </a:cubicBezTo>
                  <a:cubicBezTo>
                    <a:pt x="1137" y="1663"/>
                    <a:pt x="1137" y="1663"/>
                    <a:pt x="1137" y="1663"/>
                  </a:cubicBezTo>
                  <a:cubicBezTo>
                    <a:pt x="1225" y="1663"/>
                    <a:pt x="1225" y="1663"/>
                    <a:pt x="1225" y="1663"/>
                  </a:cubicBezTo>
                  <a:cubicBezTo>
                    <a:pt x="1313" y="1663"/>
                    <a:pt x="1400" y="1693"/>
                    <a:pt x="1458" y="1721"/>
                  </a:cubicBezTo>
                  <a:cubicBezTo>
                    <a:pt x="1488" y="1751"/>
                    <a:pt x="1488" y="1751"/>
                    <a:pt x="1517" y="1780"/>
                  </a:cubicBezTo>
                  <a:cubicBezTo>
                    <a:pt x="1517" y="1401"/>
                    <a:pt x="1517" y="1401"/>
                    <a:pt x="1517" y="1401"/>
                  </a:cubicBezTo>
                  <a:cubicBezTo>
                    <a:pt x="1458" y="1401"/>
                    <a:pt x="1371" y="1401"/>
                    <a:pt x="1284" y="1401"/>
                  </a:cubicBezTo>
                  <a:cubicBezTo>
                    <a:pt x="1137" y="1401"/>
                    <a:pt x="1137" y="1401"/>
                    <a:pt x="1137" y="1401"/>
                  </a:cubicBezTo>
                  <a:cubicBezTo>
                    <a:pt x="1137" y="963"/>
                    <a:pt x="1137" y="963"/>
                    <a:pt x="1137" y="963"/>
                  </a:cubicBezTo>
                  <a:cubicBezTo>
                    <a:pt x="1284" y="963"/>
                    <a:pt x="1284" y="963"/>
                    <a:pt x="1284" y="963"/>
                  </a:cubicBezTo>
                  <a:cubicBezTo>
                    <a:pt x="1371" y="963"/>
                    <a:pt x="1458" y="963"/>
                    <a:pt x="1517" y="963"/>
                  </a:cubicBezTo>
                  <a:lnTo>
                    <a:pt x="1517" y="7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23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198563"/>
            <a:ext cx="4027488" cy="408295"/>
          </a:xfr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" y="1733267"/>
            <a:ext cx="4027488" cy="2781583"/>
          </a:xfrm>
        </p:spPr>
        <p:txBody>
          <a:bodyPr/>
          <a:lstStyle>
            <a:lvl1pPr marL="230188" indent="-230188">
              <a:defRPr sz="1800"/>
            </a:lvl1pPr>
            <a:lvl2pPr marL="461963" indent="-179388">
              <a:buFont typeface="Calibri" panose="020F0502020204030204" pitchFamily="34" charset="0"/>
              <a:buChar char="–"/>
              <a:defRPr sz="1600"/>
            </a:lvl2pPr>
            <a:lvl3pPr marL="627063" indent="-165100">
              <a:defRPr sz="1400"/>
            </a:lvl3pPr>
            <a:lvl4pPr marL="684213" indent="-223838"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98563"/>
            <a:ext cx="4041775" cy="408295"/>
          </a:xfr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3267"/>
            <a:ext cx="4041775" cy="2781583"/>
          </a:xfrm>
        </p:spPr>
        <p:txBody>
          <a:bodyPr/>
          <a:lstStyle>
            <a:lvl1pPr marL="230188" indent="-230188">
              <a:defRPr sz="1800"/>
            </a:lvl1pPr>
            <a:lvl2pPr marL="461963" indent="-179388">
              <a:buFont typeface="Calibri" panose="020F0502020204030204" pitchFamily="34" charset="0"/>
              <a:buChar char="–"/>
              <a:defRPr sz="1600"/>
            </a:lvl2pPr>
            <a:lvl3pPr marL="627063" indent="-165100">
              <a:defRPr sz="1400"/>
            </a:lvl3pPr>
            <a:lvl4pPr marL="684213" indent="-223838">
              <a:tabLst/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00000"/>
              </a:lnSpc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FCF11C-5B46-434A-B1D7-D35E1A32B478}"/>
              </a:ext>
            </a:extLst>
          </p:cNvPr>
          <p:cNvSpPr/>
          <p:nvPr userDrawn="1"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F9579BD-5FBE-40D5-8BF2-B4C068164E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EFD4C-5FA1-414B-80D4-857AD78B9AF6}"/>
              </a:ext>
            </a:extLst>
          </p:cNvPr>
          <p:cNvSpPr/>
          <p:nvPr userDrawn="1"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3C885AB-5FA9-4D36-848C-8B78B5DCE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13165F3-9D15-4D13-BB93-A5D0F1884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" y="0"/>
            <a:ext cx="9141786" cy="51434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099" y="1455725"/>
            <a:ext cx="4028543" cy="46817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565149" y="0"/>
            <a:ext cx="4957571" cy="128016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tabLst/>
              <a:defRPr sz="3200" b="0" spc="0" baseline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2245" name="Group 2244"/>
          <p:cNvGrpSpPr/>
          <p:nvPr userDrawn="1"/>
        </p:nvGrpSpPr>
        <p:grpSpPr>
          <a:xfrm>
            <a:off x="426415" y="4479990"/>
            <a:ext cx="1503589" cy="322198"/>
            <a:chOff x="542925" y="4445000"/>
            <a:chExt cx="1666875" cy="357188"/>
          </a:xfrm>
          <a:solidFill>
            <a:schemeClr val="bg1"/>
          </a:solidFill>
        </p:grpSpPr>
        <p:sp>
          <p:nvSpPr>
            <p:cNvPr id="31" name="Freeform 15"/>
            <p:cNvSpPr>
              <a:spLocks/>
            </p:cNvSpPr>
            <p:nvPr userDrawn="1"/>
          </p:nvSpPr>
          <p:spPr bwMode="auto">
            <a:xfrm>
              <a:off x="542925" y="4451350"/>
              <a:ext cx="255588" cy="292100"/>
            </a:xfrm>
            <a:custGeom>
              <a:avLst/>
              <a:gdLst>
                <a:gd name="T0" fmla="*/ 9397 w 9484"/>
                <a:gd name="T1" fmla="*/ 0 h 10855"/>
                <a:gd name="T2" fmla="*/ 1897 w 9484"/>
                <a:gd name="T3" fmla="*/ 0 h 10855"/>
                <a:gd name="T4" fmla="*/ 0 w 9484"/>
                <a:gd name="T5" fmla="*/ 10855 h 10855"/>
                <a:gd name="T6" fmla="*/ 3065 w 9484"/>
                <a:gd name="T7" fmla="*/ 10855 h 10855"/>
                <a:gd name="T8" fmla="*/ 3065 w 9484"/>
                <a:gd name="T9" fmla="*/ 10855 h 10855"/>
                <a:gd name="T10" fmla="*/ 3765 w 9484"/>
                <a:gd name="T11" fmla="*/ 6741 h 10855"/>
                <a:gd name="T12" fmla="*/ 8055 w 9484"/>
                <a:gd name="T13" fmla="*/ 6741 h 10855"/>
                <a:gd name="T14" fmla="*/ 8055 w 9484"/>
                <a:gd name="T15" fmla="*/ 6741 h 10855"/>
                <a:gd name="T16" fmla="*/ 8521 w 9484"/>
                <a:gd name="T17" fmla="*/ 4173 h 10855"/>
                <a:gd name="T18" fmla="*/ 8521 w 9484"/>
                <a:gd name="T19" fmla="*/ 4173 h 10855"/>
                <a:gd name="T20" fmla="*/ 4232 w 9484"/>
                <a:gd name="T21" fmla="*/ 4173 h 10855"/>
                <a:gd name="T22" fmla="*/ 4495 w 9484"/>
                <a:gd name="T23" fmla="*/ 2568 h 10855"/>
                <a:gd name="T24" fmla="*/ 9047 w 9484"/>
                <a:gd name="T25" fmla="*/ 2568 h 10855"/>
                <a:gd name="T26" fmla="*/ 9047 w 9484"/>
                <a:gd name="T27" fmla="*/ 2568 h 10855"/>
                <a:gd name="T28" fmla="*/ 9484 w 9484"/>
                <a:gd name="T29" fmla="*/ 0 h 10855"/>
                <a:gd name="T30" fmla="*/ 9397 w 9484"/>
                <a:gd name="T31" fmla="*/ 0 h 10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84" h="10855">
                  <a:moveTo>
                    <a:pt x="9397" y="0"/>
                  </a:moveTo>
                  <a:cubicBezTo>
                    <a:pt x="1897" y="0"/>
                    <a:pt x="1897" y="0"/>
                    <a:pt x="1897" y="0"/>
                  </a:cubicBezTo>
                  <a:cubicBezTo>
                    <a:pt x="0" y="10855"/>
                    <a:pt x="0" y="10855"/>
                    <a:pt x="0" y="10855"/>
                  </a:cubicBezTo>
                  <a:cubicBezTo>
                    <a:pt x="3065" y="10855"/>
                    <a:pt x="3065" y="10855"/>
                    <a:pt x="3065" y="10855"/>
                  </a:cubicBezTo>
                  <a:cubicBezTo>
                    <a:pt x="3065" y="10855"/>
                    <a:pt x="3065" y="10855"/>
                    <a:pt x="3065" y="10855"/>
                  </a:cubicBezTo>
                  <a:cubicBezTo>
                    <a:pt x="3065" y="10855"/>
                    <a:pt x="3736" y="6887"/>
                    <a:pt x="3765" y="6741"/>
                  </a:cubicBezTo>
                  <a:cubicBezTo>
                    <a:pt x="3911" y="6741"/>
                    <a:pt x="8055" y="6741"/>
                    <a:pt x="8055" y="6741"/>
                  </a:cubicBezTo>
                  <a:cubicBezTo>
                    <a:pt x="8055" y="6741"/>
                    <a:pt x="8055" y="6741"/>
                    <a:pt x="8055" y="6741"/>
                  </a:cubicBezTo>
                  <a:cubicBezTo>
                    <a:pt x="8521" y="4173"/>
                    <a:pt x="8521" y="4173"/>
                    <a:pt x="8521" y="4173"/>
                  </a:cubicBezTo>
                  <a:cubicBezTo>
                    <a:pt x="8521" y="4173"/>
                    <a:pt x="8521" y="4173"/>
                    <a:pt x="8521" y="4173"/>
                  </a:cubicBezTo>
                  <a:cubicBezTo>
                    <a:pt x="8521" y="4173"/>
                    <a:pt x="4407" y="4173"/>
                    <a:pt x="4232" y="4173"/>
                  </a:cubicBezTo>
                  <a:cubicBezTo>
                    <a:pt x="4261" y="3998"/>
                    <a:pt x="4495" y="2685"/>
                    <a:pt x="4495" y="2568"/>
                  </a:cubicBezTo>
                  <a:cubicBezTo>
                    <a:pt x="4640" y="2568"/>
                    <a:pt x="9047" y="2568"/>
                    <a:pt x="9047" y="2568"/>
                  </a:cubicBezTo>
                  <a:cubicBezTo>
                    <a:pt x="9047" y="2568"/>
                    <a:pt x="9047" y="2568"/>
                    <a:pt x="9047" y="2568"/>
                  </a:cubicBezTo>
                  <a:cubicBezTo>
                    <a:pt x="9484" y="0"/>
                    <a:pt x="9484" y="0"/>
                    <a:pt x="9484" y="0"/>
                  </a:cubicBezTo>
                  <a:cubicBezTo>
                    <a:pt x="9397" y="0"/>
                    <a:pt x="9397" y="0"/>
                    <a:pt x="93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0" name="Freeform 16"/>
            <p:cNvSpPr>
              <a:spLocks/>
            </p:cNvSpPr>
            <p:nvPr userDrawn="1"/>
          </p:nvSpPr>
          <p:spPr bwMode="auto">
            <a:xfrm>
              <a:off x="833438" y="4451350"/>
              <a:ext cx="215900" cy="292100"/>
            </a:xfrm>
            <a:custGeom>
              <a:avLst/>
              <a:gdLst>
                <a:gd name="T0" fmla="*/ 4874 w 8025"/>
                <a:gd name="T1" fmla="*/ 0 h 10855"/>
                <a:gd name="T2" fmla="*/ 1897 w 8025"/>
                <a:gd name="T3" fmla="*/ 0 h 10855"/>
                <a:gd name="T4" fmla="*/ 0 w 8025"/>
                <a:gd name="T5" fmla="*/ 10855 h 10855"/>
                <a:gd name="T6" fmla="*/ 7587 w 8025"/>
                <a:gd name="T7" fmla="*/ 10855 h 10855"/>
                <a:gd name="T8" fmla="*/ 8025 w 8025"/>
                <a:gd name="T9" fmla="*/ 8287 h 10855"/>
                <a:gd name="T10" fmla="*/ 8025 w 8025"/>
                <a:gd name="T11" fmla="*/ 8287 h 10855"/>
                <a:gd name="T12" fmla="*/ 3502 w 8025"/>
                <a:gd name="T13" fmla="*/ 8287 h 10855"/>
                <a:gd name="T14" fmla="*/ 4961 w 8025"/>
                <a:gd name="T15" fmla="*/ 0 h 10855"/>
                <a:gd name="T16" fmla="*/ 4961 w 8025"/>
                <a:gd name="T17" fmla="*/ 0 h 10855"/>
                <a:gd name="T18" fmla="*/ 4874 w 8025"/>
                <a:gd name="T19" fmla="*/ 0 h 10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25" h="10855">
                  <a:moveTo>
                    <a:pt x="4874" y="0"/>
                  </a:moveTo>
                  <a:cubicBezTo>
                    <a:pt x="1897" y="0"/>
                    <a:pt x="1897" y="0"/>
                    <a:pt x="1897" y="0"/>
                  </a:cubicBezTo>
                  <a:cubicBezTo>
                    <a:pt x="0" y="10855"/>
                    <a:pt x="0" y="10855"/>
                    <a:pt x="0" y="10855"/>
                  </a:cubicBezTo>
                  <a:cubicBezTo>
                    <a:pt x="7587" y="10855"/>
                    <a:pt x="7587" y="10855"/>
                    <a:pt x="7587" y="10855"/>
                  </a:cubicBezTo>
                  <a:cubicBezTo>
                    <a:pt x="8025" y="8287"/>
                    <a:pt x="8025" y="8287"/>
                    <a:pt x="8025" y="8287"/>
                  </a:cubicBezTo>
                  <a:cubicBezTo>
                    <a:pt x="8025" y="8287"/>
                    <a:pt x="8025" y="8287"/>
                    <a:pt x="8025" y="8287"/>
                  </a:cubicBezTo>
                  <a:cubicBezTo>
                    <a:pt x="8025" y="8287"/>
                    <a:pt x="3677" y="8287"/>
                    <a:pt x="3502" y="8287"/>
                  </a:cubicBezTo>
                  <a:cubicBezTo>
                    <a:pt x="3531" y="8083"/>
                    <a:pt x="4961" y="0"/>
                    <a:pt x="4961" y="0"/>
                  </a:cubicBezTo>
                  <a:cubicBezTo>
                    <a:pt x="4961" y="0"/>
                    <a:pt x="4961" y="0"/>
                    <a:pt x="4961" y="0"/>
                  </a:cubicBezTo>
                  <a:cubicBezTo>
                    <a:pt x="4874" y="0"/>
                    <a:pt x="4874" y="0"/>
                    <a:pt x="48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1" name="Freeform 17"/>
            <p:cNvSpPr>
              <a:spLocks/>
            </p:cNvSpPr>
            <p:nvPr userDrawn="1"/>
          </p:nvSpPr>
          <p:spPr bwMode="auto">
            <a:xfrm>
              <a:off x="1106488" y="4451350"/>
              <a:ext cx="295275" cy="296863"/>
            </a:xfrm>
            <a:custGeom>
              <a:avLst/>
              <a:gdLst>
                <a:gd name="T0" fmla="*/ 10856 w 10972"/>
                <a:gd name="T1" fmla="*/ 0 h 11030"/>
                <a:gd name="T2" fmla="*/ 7909 w 10972"/>
                <a:gd name="T3" fmla="*/ 0 h 11030"/>
                <a:gd name="T4" fmla="*/ 6712 w 10972"/>
                <a:gd name="T5" fmla="*/ 7004 h 11030"/>
                <a:gd name="T6" fmla="*/ 6712 w 10972"/>
                <a:gd name="T7" fmla="*/ 7004 h 11030"/>
                <a:gd name="T8" fmla="*/ 4728 w 10972"/>
                <a:gd name="T9" fmla="*/ 8404 h 11030"/>
                <a:gd name="T10" fmla="*/ 3473 w 10972"/>
                <a:gd name="T11" fmla="*/ 7966 h 11030"/>
                <a:gd name="T12" fmla="*/ 3298 w 10972"/>
                <a:gd name="T13" fmla="*/ 7032 h 11030"/>
                <a:gd name="T14" fmla="*/ 4523 w 10972"/>
                <a:gd name="T15" fmla="*/ 0 h 11030"/>
                <a:gd name="T16" fmla="*/ 4523 w 10972"/>
                <a:gd name="T17" fmla="*/ 0 h 11030"/>
                <a:gd name="T18" fmla="*/ 1459 w 10972"/>
                <a:gd name="T19" fmla="*/ 0 h 11030"/>
                <a:gd name="T20" fmla="*/ 146 w 10972"/>
                <a:gd name="T21" fmla="*/ 7441 h 11030"/>
                <a:gd name="T22" fmla="*/ 146 w 10972"/>
                <a:gd name="T23" fmla="*/ 7441 h 11030"/>
                <a:gd name="T24" fmla="*/ 701 w 10972"/>
                <a:gd name="T25" fmla="*/ 9746 h 11030"/>
                <a:gd name="T26" fmla="*/ 4290 w 10972"/>
                <a:gd name="T27" fmla="*/ 11030 h 11030"/>
                <a:gd name="T28" fmla="*/ 9630 w 10972"/>
                <a:gd name="T29" fmla="*/ 7470 h 11030"/>
                <a:gd name="T30" fmla="*/ 9630 w 10972"/>
                <a:gd name="T31" fmla="*/ 7470 h 11030"/>
                <a:gd name="T32" fmla="*/ 10972 w 10972"/>
                <a:gd name="T33" fmla="*/ 0 h 11030"/>
                <a:gd name="T34" fmla="*/ 10856 w 10972"/>
                <a:gd name="T35" fmla="*/ 0 h 1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72" h="11030">
                  <a:moveTo>
                    <a:pt x="10856" y="0"/>
                  </a:moveTo>
                  <a:cubicBezTo>
                    <a:pt x="7909" y="0"/>
                    <a:pt x="7909" y="0"/>
                    <a:pt x="7909" y="0"/>
                  </a:cubicBezTo>
                  <a:cubicBezTo>
                    <a:pt x="6712" y="7004"/>
                    <a:pt x="6712" y="7004"/>
                    <a:pt x="6712" y="7004"/>
                  </a:cubicBezTo>
                  <a:cubicBezTo>
                    <a:pt x="6712" y="7004"/>
                    <a:pt x="6712" y="7004"/>
                    <a:pt x="6712" y="7004"/>
                  </a:cubicBezTo>
                  <a:cubicBezTo>
                    <a:pt x="6537" y="7850"/>
                    <a:pt x="5778" y="8404"/>
                    <a:pt x="4728" y="8404"/>
                  </a:cubicBezTo>
                  <a:cubicBezTo>
                    <a:pt x="4144" y="8404"/>
                    <a:pt x="3706" y="8258"/>
                    <a:pt x="3473" y="7966"/>
                  </a:cubicBezTo>
                  <a:cubicBezTo>
                    <a:pt x="3269" y="7733"/>
                    <a:pt x="3210" y="7412"/>
                    <a:pt x="3298" y="7032"/>
                  </a:cubicBezTo>
                  <a:cubicBezTo>
                    <a:pt x="4523" y="0"/>
                    <a:pt x="4523" y="0"/>
                    <a:pt x="4523" y="0"/>
                  </a:cubicBezTo>
                  <a:cubicBezTo>
                    <a:pt x="4523" y="0"/>
                    <a:pt x="4523" y="0"/>
                    <a:pt x="4523" y="0"/>
                  </a:cubicBezTo>
                  <a:cubicBezTo>
                    <a:pt x="1459" y="0"/>
                    <a:pt x="1459" y="0"/>
                    <a:pt x="1459" y="0"/>
                  </a:cubicBezTo>
                  <a:cubicBezTo>
                    <a:pt x="146" y="7441"/>
                    <a:pt x="146" y="7441"/>
                    <a:pt x="146" y="7441"/>
                  </a:cubicBezTo>
                  <a:cubicBezTo>
                    <a:pt x="146" y="7441"/>
                    <a:pt x="146" y="7441"/>
                    <a:pt x="146" y="7441"/>
                  </a:cubicBezTo>
                  <a:cubicBezTo>
                    <a:pt x="0" y="8346"/>
                    <a:pt x="175" y="9134"/>
                    <a:pt x="701" y="9746"/>
                  </a:cubicBezTo>
                  <a:cubicBezTo>
                    <a:pt x="1401" y="10593"/>
                    <a:pt x="2656" y="11030"/>
                    <a:pt x="4290" y="11030"/>
                  </a:cubicBezTo>
                  <a:cubicBezTo>
                    <a:pt x="7179" y="11030"/>
                    <a:pt x="9251" y="9630"/>
                    <a:pt x="9630" y="7470"/>
                  </a:cubicBezTo>
                  <a:cubicBezTo>
                    <a:pt x="9630" y="7470"/>
                    <a:pt x="9630" y="7470"/>
                    <a:pt x="9630" y="7470"/>
                  </a:cubicBezTo>
                  <a:cubicBezTo>
                    <a:pt x="10972" y="0"/>
                    <a:pt x="10972" y="0"/>
                    <a:pt x="10972" y="0"/>
                  </a:cubicBezTo>
                  <a:cubicBezTo>
                    <a:pt x="10856" y="0"/>
                    <a:pt x="10856" y="0"/>
                    <a:pt x="108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2" name="Freeform 18"/>
            <p:cNvSpPr>
              <a:spLocks noEditPoints="1"/>
            </p:cNvSpPr>
            <p:nvPr userDrawn="1"/>
          </p:nvSpPr>
          <p:spPr bwMode="auto">
            <a:xfrm>
              <a:off x="1462088" y="4445000"/>
              <a:ext cx="282575" cy="303213"/>
            </a:xfrm>
            <a:custGeom>
              <a:avLst/>
              <a:gdLst>
                <a:gd name="T0" fmla="*/ 9659 w 10447"/>
                <a:gd name="T1" fmla="*/ 1254 h 11234"/>
                <a:gd name="T2" fmla="*/ 6187 w 10447"/>
                <a:gd name="T3" fmla="*/ 0 h 11234"/>
                <a:gd name="T4" fmla="*/ 5224 w 10447"/>
                <a:gd name="T5" fmla="*/ 58 h 11234"/>
                <a:gd name="T6" fmla="*/ 146 w 10447"/>
                <a:gd name="T7" fmla="*/ 5602 h 11234"/>
                <a:gd name="T8" fmla="*/ 0 w 10447"/>
                <a:gd name="T9" fmla="*/ 7149 h 11234"/>
                <a:gd name="T10" fmla="*/ 0 w 10447"/>
                <a:gd name="T11" fmla="*/ 7412 h 11234"/>
                <a:gd name="T12" fmla="*/ 818 w 10447"/>
                <a:gd name="T13" fmla="*/ 9980 h 11234"/>
                <a:gd name="T14" fmla="*/ 4261 w 10447"/>
                <a:gd name="T15" fmla="*/ 11234 h 11234"/>
                <a:gd name="T16" fmla="*/ 5224 w 10447"/>
                <a:gd name="T17" fmla="*/ 11176 h 11234"/>
                <a:gd name="T18" fmla="*/ 10301 w 10447"/>
                <a:gd name="T19" fmla="*/ 5632 h 11234"/>
                <a:gd name="T20" fmla="*/ 10447 w 10447"/>
                <a:gd name="T21" fmla="*/ 4143 h 11234"/>
                <a:gd name="T22" fmla="*/ 10447 w 10447"/>
                <a:gd name="T23" fmla="*/ 3764 h 11234"/>
                <a:gd name="T24" fmla="*/ 9659 w 10447"/>
                <a:gd name="T25" fmla="*/ 1254 h 11234"/>
                <a:gd name="T26" fmla="*/ 7237 w 10447"/>
                <a:gd name="T27" fmla="*/ 5602 h 11234"/>
                <a:gd name="T28" fmla="*/ 5224 w 10447"/>
                <a:gd name="T29" fmla="*/ 8696 h 11234"/>
                <a:gd name="T30" fmla="*/ 4582 w 10447"/>
                <a:gd name="T31" fmla="*/ 8754 h 11234"/>
                <a:gd name="T32" fmla="*/ 3356 w 10447"/>
                <a:gd name="T33" fmla="*/ 8316 h 11234"/>
                <a:gd name="T34" fmla="*/ 3181 w 10447"/>
                <a:gd name="T35" fmla="*/ 5632 h 11234"/>
                <a:gd name="T36" fmla="*/ 5224 w 10447"/>
                <a:gd name="T37" fmla="*/ 2568 h 11234"/>
                <a:gd name="T38" fmla="*/ 5837 w 10447"/>
                <a:gd name="T39" fmla="*/ 2509 h 11234"/>
                <a:gd name="T40" fmla="*/ 7092 w 10447"/>
                <a:gd name="T41" fmla="*/ 2947 h 11234"/>
                <a:gd name="T42" fmla="*/ 7237 w 10447"/>
                <a:gd name="T43" fmla="*/ 5602 h 1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47" h="11234">
                  <a:moveTo>
                    <a:pt x="9659" y="1254"/>
                  </a:moveTo>
                  <a:cubicBezTo>
                    <a:pt x="8959" y="437"/>
                    <a:pt x="7792" y="0"/>
                    <a:pt x="6187" y="0"/>
                  </a:cubicBezTo>
                  <a:cubicBezTo>
                    <a:pt x="5866" y="0"/>
                    <a:pt x="5545" y="29"/>
                    <a:pt x="5224" y="58"/>
                  </a:cubicBezTo>
                  <a:cubicBezTo>
                    <a:pt x="2423" y="408"/>
                    <a:pt x="730" y="2276"/>
                    <a:pt x="146" y="5602"/>
                  </a:cubicBezTo>
                  <a:cubicBezTo>
                    <a:pt x="59" y="6157"/>
                    <a:pt x="0" y="6653"/>
                    <a:pt x="0" y="7149"/>
                  </a:cubicBezTo>
                  <a:cubicBezTo>
                    <a:pt x="0" y="7412"/>
                    <a:pt x="0" y="7412"/>
                    <a:pt x="0" y="7412"/>
                  </a:cubicBezTo>
                  <a:cubicBezTo>
                    <a:pt x="0" y="8491"/>
                    <a:pt x="292" y="9367"/>
                    <a:pt x="818" y="9980"/>
                  </a:cubicBezTo>
                  <a:cubicBezTo>
                    <a:pt x="1489" y="10826"/>
                    <a:pt x="2656" y="11234"/>
                    <a:pt x="4261" y="11234"/>
                  </a:cubicBezTo>
                  <a:cubicBezTo>
                    <a:pt x="4582" y="11234"/>
                    <a:pt x="4903" y="11234"/>
                    <a:pt x="5224" y="11176"/>
                  </a:cubicBezTo>
                  <a:cubicBezTo>
                    <a:pt x="8025" y="10855"/>
                    <a:pt x="9689" y="9046"/>
                    <a:pt x="10301" y="5632"/>
                  </a:cubicBezTo>
                  <a:cubicBezTo>
                    <a:pt x="10389" y="5106"/>
                    <a:pt x="10447" y="4610"/>
                    <a:pt x="10447" y="4143"/>
                  </a:cubicBezTo>
                  <a:cubicBezTo>
                    <a:pt x="10447" y="3764"/>
                    <a:pt x="10447" y="3764"/>
                    <a:pt x="10447" y="3764"/>
                  </a:cubicBezTo>
                  <a:cubicBezTo>
                    <a:pt x="10418" y="2713"/>
                    <a:pt x="10156" y="1867"/>
                    <a:pt x="9659" y="1254"/>
                  </a:cubicBezTo>
                  <a:close/>
                  <a:moveTo>
                    <a:pt x="7237" y="5602"/>
                  </a:moveTo>
                  <a:cubicBezTo>
                    <a:pt x="6887" y="7499"/>
                    <a:pt x="6274" y="8462"/>
                    <a:pt x="5224" y="8696"/>
                  </a:cubicBezTo>
                  <a:cubicBezTo>
                    <a:pt x="5020" y="8754"/>
                    <a:pt x="4816" y="8754"/>
                    <a:pt x="4582" y="8754"/>
                  </a:cubicBezTo>
                  <a:cubicBezTo>
                    <a:pt x="4027" y="8754"/>
                    <a:pt x="3619" y="8608"/>
                    <a:pt x="3356" y="8316"/>
                  </a:cubicBezTo>
                  <a:cubicBezTo>
                    <a:pt x="2977" y="7849"/>
                    <a:pt x="2918" y="7032"/>
                    <a:pt x="3181" y="5632"/>
                  </a:cubicBezTo>
                  <a:cubicBezTo>
                    <a:pt x="3560" y="3764"/>
                    <a:pt x="4144" y="2830"/>
                    <a:pt x="5224" y="2568"/>
                  </a:cubicBezTo>
                  <a:cubicBezTo>
                    <a:pt x="5399" y="2538"/>
                    <a:pt x="5632" y="2509"/>
                    <a:pt x="5837" y="2509"/>
                  </a:cubicBezTo>
                  <a:cubicBezTo>
                    <a:pt x="6420" y="2509"/>
                    <a:pt x="6829" y="2655"/>
                    <a:pt x="7092" y="2947"/>
                  </a:cubicBezTo>
                  <a:cubicBezTo>
                    <a:pt x="7471" y="3414"/>
                    <a:pt x="7500" y="4231"/>
                    <a:pt x="7237" y="56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3" name="Freeform 19"/>
            <p:cNvSpPr>
              <a:spLocks noEditPoints="1"/>
            </p:cNvSpPr>
            <p:nvPr userDrawn="1"/>
          </p:nvSpPr>
          <p:spPr bwMode="auto">
            <a:xfrm>
              <a:off x="1804988" y="4451350"/>
              <a:ext cx="295275" cy="296863"/>
            </a:xfrm>
            <a:custGeom>
              <a:avLst/>
              <a:gdLst>
                <a:gd name="T0" fmla="*/ 10856 w 10972"/>
                <a:gd name="T1" fmla="*/ 8754 h 11030"/>
                <a:gd name="T2" fmla="*/ 10301 w 10972"/>
                <a:gd name="T3" fmla="*/ 8871 h 11030"/>
                <a:gd name="T4" fmla="*/ 9572 w 10972"/>
                <a:gd name="T5" fmla="*/ 8112 h 11030"/>
                <a:gd name="T6" fmla="*/ 8842 w 10972"/>
                <a:gd name="T7" fmla="*/ 6186 h 11030"/>
                <a:gd name="T8" fmla="*/ 10826 w 10972"/>
                <a:gd name="T9" fmla="*/ 3443 h 11030"/>
                <a:gd name="T10" fmla="*/ 10885 w 10972"/>
                <a:gd name="T11" fmla="*/ 2860 h 11030"/>
                <a:gd name="T12" fmla="*/ 10272 w 10972"/>
                <a:gd name="T13" fmla="*/ 1167 h 11030"/>
                <a:gd name="T14" fmla="*/ 7091 w 10972"/>
                <a:gd name="T15" fmla="*/ 0 h 11030"/>
                <a:gd name="T16" fmla="*/ 6011 w 10972"/>
                <a:gd name="T17" fmla="*/ 0 h 11030"/>
                <a:gd name="T18" fmla="*/ 1897 w 10972"/>
                <a:gd name="T19" fmla="*/ 0 h 11030"/>
                <a:gd name="T20" fmla="*/ 0 w 10972"/>
                <a:gd name="T21" fmla="*/ 10855 h 11030"/>
                <a:gd name="T22" fmla="*/ 3064 w 10972"/>
                <a:gd name="T23" fmla="*/ 10855 h 11030"/>
                <a:gd name="T24" fmla="*/ 3735 w 10972"/>
                <a:gd name="T25" fmla="*/ 7032 h 11030"/>
                <a:gd name="T26" fmla="*/ 4698 w 10972"/>
                <a:gd name="T27" fmla="*/ 6887 h 11030"/>
                <a:gd name="T28" fmla="*/ 6011 w 10972"/>
                <a:gd name="T29" fmla="*/ 7324 h 11030"/>
                <a:gd name="T30" fmla="*/ 6508 w 10972"/>
                <a:gd name="T31" fmla="*/ 8813 h 11030"/>
                <a:gd name="T32" fmla="*/ 6770 w 10972"/>
                <a:gd name="T33" fmla="*/ 9951 h 11030"/>
                <a:gd name="T34" fmla="*/ 8609 w 10972"/>
                <a:gd name="T35" fmla="*/ 11030 h 11030"/>
                <a:gd name="T36" fmla="*/ 10622 w 10972"/>
                <a:gd name="T37" fmla="*/ 10651 h 11030"/>
                <a:gd name="T38" fmla="*/ 10651 w 10972"/>
                <a:gd name="T39" fmla="*/ 10622 h 11030"/>
                <a:gd name="T40" fmla="*/ 10972 w 10972"/>
                <a:gd name="T41" fmla="*/ 8725 h 11030"/>
                <a:gd name="T42" fmla="*/ 10856 w 10972"/>
                <a:gd name="T43" fmla="*/ 8754 h 11030"/>
                <a:gd name="T44" fmla="*/ 7821 w 10972"/>
                <a:gd name="T45" fmla="*/ 3472 h 11030"/>
                <a:gd name="T46" fmla="*/ 6216 w 10972"/>
                <a:gd name="T47" fmla="*/ 4494 h 11030"/>
                <a:gd name="T48" fmla="*/ 6011 w 10972"/>
                <a:gd name="T49" fmla="*/ 4494 h 11030"/>
                <a:gd name="T50" fmla="*/ 4173 w 10972"/>
                <a:gd name="T51" fmla="*/ 4494 h 11030"/>
                <a:gd name="T52" fmla="*/ 4552 w 10972"/>
                <a:gd name="T53" fmla="*/ 2451 h 11030"/>
                <a:gd name="T54" fmla="*/ 6011 w 10972"/>
                <a:gd name="T55" fmla="*/ 2451 h 11030"/>
                <a:gd name="T56" fmla="*/ 6624 w 10972"/>
                <a:gd name="T57" fmla="*/ 2451 h 11030"/>
                <a:gd name="T58" fmla="*/ 7675 w 10972"/>
                <a:gd name="T59" fmla="*/ 2801 h 11030"/>
                <a:gd name="T60" fmla="*/ 7821 w 10972"/>
                <a:gd name="T61" fmla="*/ 3268 h 11030"/>
                <a:gd name="T62" fmla="*/ 7821 w 10972"/>
                <a:gd name="T63" fmla="*/ 3472 h 1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72" h="11030">
                  <a:moveTo>
                    <a:pt x="10856" y="8754"/>
                  </a:moveTo>
                  <a:cubicBezTo>
                    <a:pt x="10681" y="8813"/>
                    <a:pt x="10476" y="8871"/>
                    <a:pt x="10301" y="8871"/>
                  </a:cubicBezTo>
                  <a:cubicBezTo>
                    <a:pt x="9805" y="8871"/>
                    <a:pt x="9718" y="8608"/>
                    <a:pt x="9572" y="8112"/>
                  </a:cubicBezTo>
                  <a:cubicBezTo>
                    <a:pt x="9397" y="7412"/>
                    <a:pt x="9192" y="6741"/>
                    <a:pt x="8842" y="6186"/>
                  </a:cubicBezTo>
                  <a:cubicBezTo>
                    <a:pt x="9922" y="5573"/>
                    <a:pt x="10651" y="4552"/>
                    <a:pt x="10826" y="3443"/>
                  </a:cubicBezTo>
                  <a:cubicBezTo>
                    <a:pt x="10885" y="3239"/>
                    <a:pt x="10885" y="3035"/>
                    <a:pt x="10885" y="2860"/>
                  </a:cubicBezTo>
                  <a:cubicBezTo>
                    <a:pt x="10885" y="2218"/>
                    <a:pt x="10681" y="1634"/>
                    <a:pt x="10272" y="1167"/>
                  </a:cubicBezTo>
                  <a:cubicBezTo>
                    <a:pt x="9630" y="379"/>
                    <a:pt x="8521" y="0"/>
                    <a:pt x="7091" y="0"/>
                  </a:cubicBezTo>
                  <a:cubicBezTo>
                    <a:pt x="6011" y="0"/>
                    <a:pt x="6011" y="0"/>
                    <a:pt x="6011" y="0"/>
                  </a:cubicBezTo>
                  <a:cubicBezTo>
                    <a:pt x="1897" y="0"/>
                    <a:pt x="1897" y="0"/>
                    <a:pt x="1897" y="0"/>
                  </a:cubicBezTo>
                  <a:cubicBezTo>
                    <a:pt x="0" y="10855"/>
                    <a:pt x="0" y="10855"/>
                    <a:pt x="0" y="10855"/>
                  </a:cubicBezTo>
                  <a:cubicBezTo>
                    <a:pt x="3064" y="10855"/>
                    <a:pt x="3064" y="10855"/>
                    <a:pt x="3064" y="10855"/>
                  </a:cubicBezTo>
                  <a:cubicBezTo>
                    <a:pt x="3064" y="10855"/>
                    <a:pt x="3735" y="7120"/>
                    <a:pt x="3735" y="7032"/>
                  </a:cubicBezTo>
                  <a:cubicBezTo>
                    <a:pt x="3852" y="6974"/>
                    <a:pt x="4202" y="6887"/>
                    <a:pt x="4698" y="6887"/>
                  </a:cubicBezTo>
                  <a:cubicBezTo>
                    <a:pt x="5340" y="6887"/>
                    <a:pt x="5749" y="7062"/>
                    <a:pt x="6011" y="7324"/>
                  </a:cubicBezTo>
                  <a:cubicBezTo>
                    <a:pt x="6332" y="7645"/>
                    <a:pt x="6420" y="8171"/>
                    <a:pt x="6508" y="8813"/>
                  </a:cubicBezTo>
                  <a:cubicBezTo>
                    <a:pt x="6566" y="9163"/>
                    <a:pt x="6653" y="9542"/>
                    <a:pt x="6770" y="9951"/>
                  </a:cubicBezTo>
                  <a:cubicBezTo>
                    <a:pt x="6945" y="10622"/>
                    <a:pt x="7646" y="11030"/>
                    <a:pt x="8609" y="11030"/>
                  </a:cubicBezTo>
                  <a:cubicBezTo>
                    <a:pt x="9426" y="11030"/>
                    <a:pt x="10097" y="10826"/>
                    <a:pt x="10622" y="10651"/>
                  </a:cubicBezTo>
                  <a:cubicBezTo>
                    <a:pt x="10651" y="10622"/>
                    <a:pt x="10651" y="10622"/>
                    <a:pt x="10651" y="10622"/>
                  </a:cubicBezTo>
                  <a:cubicBezTo>
                    <a:pt x="10972" y="8725"/>
                    <a:pt x="10972" y="8725"/>
                    <a:pt x="10972" y="8725"/>
                  </a:cubicBezTo>
                  <a:lnTo>
                    <a:pt x="10856" y="8754"/>
                  </a:lnTo>
                  <a:close/>
                  <a:moveTo>
                    <a:pt x="7821" y="3472"/>
                  </a:moveTo>
                  <a:cubicBezTo>
                    <a:pt x="7675" y="4114"/>
                    <a:pt x="7091" y="4494"/>
                    <a:pt x="6216" y="4494"/>
                  </a:cubicBezTo>
                  <a:cubicBezTo>
                    <a:pt x="6216" y="4494"/>
                    <a:pt x="6128" y="4494"/>
                    <a:pt x="6011" y="4494"/>
                  </a:cubicBezTo>
                  <a:cubicBezTo>
                    <a:pt x="5486" y="4494"/>
                    <a:pt x="4319" y="4494"/>
                    <a:pt x="4173" y="4494"/>
                  </a:cubicBezTo>
                  <a:cubicBezTo>
                    <a:pt x="4202" y="4348"/>
                    <a:pt x="4523" y="2568"/>
                    <a:pt x="4552" y="2451"/>
                  </a:cubicBezTo>
                  <a:cubicBezTo>
                    <a:pt x="4611" y="2451"/>
                    <a:pt x="5428" y="2451"/>
                    <a:pt x="6011" y="2451"/>
                  </a:cubicBezTo>
                  <a:cubicBezTo>
                    <a:pt x="6362" y="2451"/>
                    <a:pt x="6624" y="2451"/>
                    <a:pt x="6624" y="2451"/>
                  </a:cubicBezTo>
                  <a:cubicBezTo>
                    <a:pt x="7121" y="2451"/>
                    <a:pt x="7470" y="2568"/>
                    <a:pt x="7675" y="2801"/>
                  </a:cubicBezTo>
                  <a:cubicBezTo>
                    <a:pt x="7792" y="2918"/>
                    <a:pt x="7821" y="3064"/>
                    <a:pt x="7821" y="3268"/>
                  </a:cubicBezTo>
                  <a:cubicBezTo>
                    <a:pt x="7821" y="3327"/>
                    <a:pt x="7821" y="3385"/>
                    <a:pt x="7821" y="34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4" name="Freeform 20"/>
            <p:cNvSpPr>
              <a:spLocks noEditPoints="1"/>
            </p:cNvSpPr>
            <p:nvPr userDrawn="1"/>
          </p:nvSpPr>
          <p:spPr bwMode="auto">
            <a:xfrm>
              <a:off x="2127250" y="4719638"/>
              <a:ext cx="82550" cy="82550"/>
            </a:xfrm>
            <a:custGeom>
              <a:avLst/>
              <a:gdLst>
                <a:gd name="T0" fmla="*/ 2246 w 3034"/>
                <a:gd name="T1" fmla="*/ 175 h 3035"/>
                <a:gd name="T2" fmla="*/ 3034 w 3034"/>
                <a:gd name="T3" fmla="*/ 1517 h 3035"/>
                <a:gd name="T4" fmla="*/ 2246 w 3034"/>
                <a:gd name="T5" fmla="*/ 2830 h 3035"/>
                <a:gd name="T6" fmla="*/ 1517 w 3034"/>
                <a:gd name="T7" fmla="*/ 2743 h 3035"/>
                <a:gd name="T8" fmla="*/ 2567 w 3034"/>
                <a:gd name="T9" fmla="*/ 2130 h 3035"/>
                <a:gd name="T10" fmla="*/ 2567 w 3034"/>
                <a:gd name="T11" fmla="*/ 905 h 3035"/>
                <a:gd name="T12" fmla="*/ 1517 w 3034"/>
                <a:gd name="T13" fmla="*/ 292 h 3035"/>
                <a:gd name="T14" fmla="*/ 1517 w 3034"/>
                <a:gd name="T15" fmla="*/ 1780 h 3035"/>
                <a:gd name="T16" fmla="*/ 1809 w 3034"/>
                <a:gd name="T17" fmla="*/ 2305 h 3035"/>
                <a:gd name="T18" fmla="*/ 2042 w 3034"/>
                <a:gd name="T19" fmla="*/ 1984 h 3035"/>
                <a:gd name="T20" fmla="*/ 1809 w 3034"/>
                <a:gd name="T21" fmla="*/ 1663 h 3035"/>
                <a:gd name="T22" fmla="*/ 2013 w 3034"/>
                <a:gd name="T23" fmla="*/ 1459 h 3035"/>
                <a:gd name="T24" fmla="*/ 2072 w 3034"/>
                <a:gd name="T25" fmla="*/ 934 h 3035"/>
                <a:gd name="T26" fmla="*/ 1663 w 3034"/>
                <a:gd name="T27" fmla="*/ 730 h 3035"/>
                <a:gd name="T28" fmla="*/ 1517 w 3034"/>
                <a:gd name="T29" fmla="*/ 963 h 3035"/>
                <a:gd name="T30" fmla="*/ 1751 w 3034"/>
                <a:gd name="T31" fmla="*/ 1051 h 3035"/>
                <a:gd name="T32" fmla="*/ 1751 w 3034"/>
                <a:gd name="T33" fmla="*/ 1313 h 3035"/>
                <a:gd name="T34" fmla="*/ 1517 w 3034"/>
                <a:gd name="T35" fmla="*/ 1401 h 3035"/>
                <a:gd name="T36" fmla="*/ 1517 w 3034"/>
                <a:gd name="T37" fmla="*/ 0 h 3035"/>
                <a:gd name="T38" fmla="*/ 1517 w 3034"/>
                <a:gd name="T39" fmla="*/ 292 h 3035"/>
                <a:gd name="T40" fmla="*/ 904 w 3034"/>
                <a:gd name="T41" fmla="*/ 438 h 3035"/>
                <a:gd name="T42" fmla="*/ 291 w 3034"/>
                <a:gd name="T43" fmla="*/ 1517 h 3035"/>
                <a:gd name="T44" fmla="*/ 904 w 3034"/>
                <a:gd name="T45" fmla="*/ 2568 h 3035"/>
                <a:gd name="T46" fmla="*/ 1517 w 3034"/>
                <a:gd name="T47" fmla="*/ 2743 h 3035"/>
                <a:gd name="T48" fmla="*/ 1517 w 3034"/>
                <a:gd name="T49" fmla="*/ 3035 h 3035"/>
                <a:gd name="T50" fmla="*/ 204 w 3034"/>
                <a:gd name="T51" fmla="*/ 2276 h 3035"/>
                <a:gd name="T52" fmla="*/ 204 w 3034"/>
                <a:gd name="T53" fmla="*/ 759 h 3035"/>
                <a:gd name="T54" fmla="*/ 1517 w 3034"/>
                <a:gd name="T55" fmla="*/ 0 h 3035"/>
                <a:gd name="T56" fmla="*/ 1137 w 3034"/>
                <a:gd name="T57" fmla="*/ 700 h 3035"/>
                <a:gd name="T58" fmla="*/ 816 w 3034"/>
                <a:gd name="T59" fmla="*/ 2305 h 3035"/>
                <a:gd name="T60" fmla="*/ 1137 w 3034"/>
                <a:gd name="T61" fmla="*/ 1663 h 3035"/>
                <a:gd name="T62" fmla="*/ 1458 w 3034"/>
                <a:gd name="T63" fmla="*/ 1721 h 3035"/>
                <a:gd name="T64" fmla="*/ 1517 w 3034"/>
                <a:gd name="T65" fmla="*/ 1401 h 3035"/>
                <a:gd name="T66" fmla="*/ 1137 w 3034"/>
                <a:gd name="T67" fmla="*/ 1401 h 3035"/>
                <a:gd name="T68" fmla="*/ 1284 w 3034"/>
                <a:gd name="T69" fmla="*/ 963 h 3035"/>
                <a:gd name="T70" fmla="*/ 1517 w 3034"/>
                <a:gd name="T71" fmla="*/ 700 h 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34" h="3035">
                  <a:moveTo>
                    <a:pt x="1517" y="0"/>
                  </a:moveTo>
                  <a:cubicBezTo>
                    <a:pt x="1780" y="0"/>
                    <a:pt x="2013" y="58"/>
                    <a:pt x="2246" y="175"/>
                  </a:cubicBezTo>
                  <a:cubicBezTo>
                    <a:pt x="2480" y="321"/>
                    <a:pt x="2684" y="496"/>
                    <a:pt x="2830" y="759"/>
                  </a:cubicBezTo>
                  <a:cubicBezTo>
                    <a:pt x="2947" y="992"/>
                    <a:pt x="3034" y="1255"/>
                    <a:pt x="3034" y="1517"/>
                  </a:cubicBezTo>
                  <a:cubicBezTo>
                    <a:pt x="3034" y="1780"/>
                    <a:pt x="2947" y="2014"/>
                    <a:pt x="2830" y="2276"/>
                  </a:cubicBezTo>
                  <a:cubicBezTo>
                    <a:pt x="2684" y="2510"/>
                    <a:pt x="2509" y="2685"/>
                    <a:pt x="2246" y="2830"/>
                  </a:cubicBezTo>
                  <a:cubicBezTo>
                    <a:pt x="2013" y="2947"/>
                    <a:pt x="1780" y="3035"/>
                    <a:pt x="1517" y="3035"/>
                  </a:cubicBezTo>
                  <a:cubicBezTo>
                    <a:pt x="1517" y="2743"/>
                    <a:pt x="1517" y="2743"/>
                    <a:pt x="1517" y="2743"/>
                  </a:cubicBezTo>
                  <a:cubicBezTo>
                    <a:pt x="1721" y="2743"/>
                    <a:pt x="1925" y="2685"/>
                    <a:pt x="2100" y="2568"/>
                  </a:cubicBezTo>
                  <a:cubicBezTo>
                    <a:pt x="2305" y="2451"/>
                    <a:pt x="2451" y="2305"/>
                    <a:pt x="2567" y="2130"/>
                  </a:cubicBezTo>
                  <a:cubicBezTo>
                    <a:pt x="2684" y="1926"/>
                    <a:pt x="2713" y="1721"/>
                    <a:pt x="2713" y="1517"/>
                  </a:cubicBezTo>
                  <a:cubicBezTo>
                    <a:pt x="2713" y="1284"/>
                    <a:pt x="2684" y="1079"/>
                    <a:pt x="2567" y="905"/>
                  </a:cubicBezTo>
                  <a:cubicBezTo>
                    <a:pt x="2451" y="700"/>
                    <a:pt x="2305" y="555"/>
                    <a:pt x="2100" y="438"/>
                  </a:cubicBezTo>
                  <a:cubicBezTo>
                    <a:pt x="1925" y="350"/>
                    <a:pt x="1721" y="292"/>
                    <a:pt x="1517" y="292"/>
                  </a:cubicBezTo>
                  <a:cubicBezTo>
                    <a:pt x="1517" y="0"/>
                    <a:pt x="1517" y="0"/>
                    <a:pt x="1517" y="0"/>
                  </a:cubicBezTo>
                  <a:close/>
                  <a:moveTo>
                    <a:pt x="1517" y="1780"/>
                  </a:moveTo>
                  <a:cubicBezTo>
                    <a:pt x="1546" y="1839"/>
                    <a:pt x="1605" y="1926"/>
                    <a:pt x="1692" y="2072"/>
                  </a:cubicBezTo>
                  <a:cubicBezTo>
                    <a:pt x="1809" y="2305"/>
                    <a:pt x="1809" y="2305"/>
                    <a:pt x="1809" y="2305"/>
                  </a:cubicBezTo>
                  <a:cubicBezTo>
                    <a:pt x="2218" y="2305"/>
                    <a:pt x="2218" y="2305"/>
                    <a:pt x="2218" y="2305"/>
                  </a:cubicBezTo>
                  <a:cubicBezTo>
                    <a:pt x="2042" y="1984"/>
                    <a:pt x="2042" y="1984"/>
                    <a:pt x="2042" y="1984"/>
                  </a:cubicBezTo>
                  <a:cubicBezTo>
                    <a:pt x="1955" y="1868"/>
                    <a:pt x="1925" y="1809"/>
                    <a:pt x="1925" y="1809"/>
                  </a:cubicBezTo>
                  <a:cubicBezTo>
                    <a:pt x="1867" y="1751"/>
                    <a:pt x="1838" y="1693"/>
                    <a:pt x="1809" y="1663"/>
                  </a:cubicBezTo>
                  <a:cubicBezTo>
                    <a:pt x="1780" y="1663"/>
                    <a:pt x="1751" y="1634"/>
                    <a:pt x="1692" y="1605"/>
                  </a:cubicBezTo>
                  <a:cubicBezTo>
                    <a:pt x="1838" y="1605"/>
                    <a:pt x="1925" y="1547"/>
                    <a:pt x="2013" y="1459"/>
                  </a:cubicBezTo>
                  <a:cubicBezTo>
                    <a:pt x="2100" y="1372"/>
                    <a:pt x="2130" y="1284"/>
                    <a:pt x="2130" y="1167"/>
                  </a:cubicBezTo>
                  <a:cubicBezTo>
                    <a:pt x="2130" y="1079"/>
                    <a:pt x="2100" y="992"/>
                    <a:pt x="2072" y="934"/>
                  </a:cubicBezTo>
                  <a:cubicBezTo>
                    <a:pt x="2013" y="875"/>
                    <a:pt x="1984" y="817"/>
                    <a:pt x="1925" y="788"/>
                  </a:cubicBezTo>
                  <a:cubicBezTo>
                    <a:pt x="1867" y="759"/>
                    <a:pt x="1780" y="730"/>
                    <a:pt x="1663" y="730"/>
                  </a:cubicBezTo>
                  <a:cubicBezTo>
                    <a:pt x="1634" y="700"/>
                    <a:pt x="1605" y="700"/>
                    <a:pt x="1517" y="700"/>
                  </a:cubicBezTo>
                  <a:cubicBezTo>
                    <a:pt x="1517" y="963"/>
                    <a:pt x="1517" y="963"/>
                    <a:pt x="1517" y="963"/>
                  </a:cubicBezTo>
                  <a:cubicBezTo>
                    <a:pt x="1576" y="963"/>
                    <a:pt x="1605" y="992"/>
                    <a:pt x="1634" y="992"/>
                  </a:cubicBezTo>
                  <a:cubicBezTo>
                    <a:pt x="1692" y="992"/>
                    <a:pt x="1721" y="1021"/>
                    <a:pt x="1751" y="1051"/>
                  </a:cubicBezTo>
                  <a:cubicBezTo>
                    <a:pt x="1780" y="1109"/>
                    <a:pt x="1780" y="1138"/>
                    <a:pt x="1780" y="1197"/>
                  </a:cubicBezTo>
                  <a:cubicBezTo>
                    <a:pt x="1780" y="1226"/>
                    <a:pt x="1780" y="1284"/>
                    <a:pt x="1751" y="1313"/>
                  </a:cubicBezTo>
                  <a:cubicBezTo>
                    <a:pt x="1721" y="1342"/>
                    <a:pt x="1663" y="1372"/>
                    <a:pt x="1634" y="1372"/>
                  </a:cubicBezTo>
                  <a:cubicBezTo>
                    <a:pt x="1605" y="1401"/>
                    <a:pt x="1576" y="1401"/>
                    <a:pt x="1517" y="1401"/>
                  </a:cubicBezTo>
                  <a:lnTo>
                    <a:pt x="1517" y="1780"/>
                  </a:lnTo>
                  <a:close/>
                  <a:moveTo>
                    <a:pt x="1517" y="0"/>
                  </a:moveTo>
                  <a:cubicBezTo>
                    <a:pt x="1517" y="0"/>
                    <a:pt x="1517" y="0"/>
                    <a:pt x="1517" y="0"/>
                  </a:cubicBezTo>
                  <a:cubicBezTo>
                    <a:pt x="1517" y="292"/>
                    <a:pt x="1517" y="292"/>
                    <a:pt x="1517" y="292"/>
                  </a:cubicBezTo>
                  <a:cubicBezTo>
                    <a:pt x="1517" y="292"/>
                    <a:pt x="1517" y="292"/>
                    <a:pt x="1517" y="292"/>
                  </a:cubicBezTo>
                  <a:cubicBezTo>
                    <a:pt x="1313" y="292"/>
                    <a:pt x="1109" y="350"/>
                    <a:pt x="904" y="438"/>
                  </a:cubicBezTo>
                  <a:cubicBezTo>
                    <a:pt x="729" y="555"/>
                    <a:pt x="554" y="700"/>
                    <a:pt x="467" y="905"/>
                  </a:cubicBezTo>
                  <a:cubicBezTo>
                    <a:pt x="350" y="1079"/>
                    <a:pt x="291" y="1284"/>
                    <a:pt x="291" y="1517"/>
                  </a:cubicBezTo>
                  <a:cubicBezTo>
                    <a:pt x="291" y="1721"/>
                    <a:pt x="350" y="1926"/>
                    <a:pt x="467" y="2130"/>
                  </a:cubicBezTo>
                  <a:cubicBezTo>
                    <a:pt x="554" y="2305"/>
                    <a:pt x="700" y="2451"/>
                    <a:pt x="904" y="2568"/>
                  </a:cubicBezTo>
                  <a:cubicBezTo>
                    <a:pt x="1109" y="2685"/>
                    <a:pt x="1284" y="2743"/>
                    <a:pt x="1517" y="2743"/>
                  </a:cubicBezTo>
                  <a:cubicBezTo>
                    <a:pt x="1517" y="2743"/>
                    <a:pt x="1517" y="2743"/>
                    <a:pt x="1517" y="2743"/>
                  </a:cubicBezTo>
                  <a:cubicBezTo>
                    <a:pt x="1517" y="3035"/>
                    <a:pt x="1517" y="3035"/>
                    <a:pt x="1517" y="3035"/>
                  </a:cubicBezTo>
                  <a:cubicBezTo>
                    <a:pt x="1517" y="3035"/>
                    <a:pt x="1517" y="3035"/>
                    <a:pt x="1517" y="3035"/>
                  </a:cubicBezTo>
                  <a:cubicBezTo>
                    <a:pt x="1254" y="3035"/>
                    <a:pt x="992" y="2947"/>
                    <a:pt x="758" y="2830"/>
                  </a:cubicBezTo>
                  <a:cubicBezTo>
                    <a:pt x="525" y="2685"/>
                    <a:pt x="321" y="2510"/>
                    <a:pt x="204" y="2276"/>
                  </a:cubicBezTo>
                  <a:cubicBezTo>
                    <a:pt x="58" y="2014"/>
                    <a:pt x="0" y="1780"/>
                    <a:pt x="0" y="1517"/>
                  </a:cubicBezTo>
                  <a:cubicBezTo>
                    <a:pt x="0" y="1255"/>
                    <a:pt x="58" y="992"/>
                    <a:pt x="204" y="759"/>
                  </a:cubicBezTo>
                  <a:cubicBezTo>
                    <a:pt x="321" y="496"/>
                    <a:pt x="525" y="321"/>
                    <a:pt x="758" y="175"/>
                  </a:cubicBezTo>
                  <a:cubicBezTo>
                    <a:pt x="992" y="58"/>
                    <a:pt x="1254" y="0"/>
                    <a:pt x="1517" y="0"/>
                  </a:cubicBezTo>
                  <a:close/>
                  <a:moveTo>
                    <a:pt x="1517" y="700"/>
                  </a:moveTo>
                  <a:cubicBezTo>
                    <a:pt x="1430" y="700"/>
                    <a:pt x="1313" y="700"/>
                    <a:pt x="1137" y="700"/>
                  </a:cubicBezTo>
                  <a:cubicBezTo>
                    <a:pt x="816" y="700"/>
                    <a:pt x="816" y="700"/>
                    <a:pt x="816" y="700"/>
                  </a:cubicBezTo>
                  <a:cubicBezTo>
                    <a:pt x="816" y="2305"/>
                    <a:pt x="816" y="2305"/>
                    <a:pt x="816" y="2305"/>
                  </a:cubicBezTo>
                  <a:cubicBezTo>
                    <a:pt x="1137" y="2305"/>
                    <a:pt x="1137" y="2305"/>
                    <a:pt x="1137" y="2305"/>
                  </a:cubicBezTo>
                  <a:cubicBezTo>
                    <a:pt x="1137" y="1663"/>
                    <a:pt x="1137" y="1663"/>
                    <a:pt x="1137" y="1663"/>
                  </a:cubicBezTo>
                  <a:cubicBezTo>
                    <a:pt x="1225" y="1663"/>
                    <a:pt x="1225" y="1663"/>
                    <a:pt x="1225" y="1663"/>
                  </a:cubicBezTo>
                  <a:cubicBezTo>
                    <a:pt x="1313" y="1663"/>
                    <a:pt x="1400" y="1693"/>
                    <a:pt x="1458" y="1721"/>
                  </a:cubicBezTo>
                  <a:cubicBezTo>
                    <a:pt x="1488" y="1751"/>
                    <a:pt x="1488" y="1751"/>
                    <a:pt x="1517" y="1780"/>
                  </a:cubicBezTo>
                  <a:cubicBezTo>
                    <a:pt x="1517" y="1401"/>
                    <a:pt x="1517" y="1401"/>
                    <a:pt x="1517" y="1401"/>
                  </a:cubicBezTo>
                  <a:cubicBezTo>
                    <a:pt x="1458" y="1401"/>
                    <a:pt x="1371" y="1401"/>
                    <a:pt x="1284" y="1401"/>
                  </a:cubicBezTo>
                  <a:cubicBezTo>
                    <a:pt x="1137" y="1401"/>
                    <a:pt x="1137" y="1401"/>
                    <a:pt x="1137" y="1401"/>
                  </a:cubicBezTo>
                  <a:cubicBezTo>
                    <a:pt x="1137" y="963"/>
                    <a:pt x="1137" y="963"/>
                    <a:pt x="1137" y="963"/>
                  </a:cubicBezTo>
                  <a:cubicBezTo>
                    <a:pt x="1284" y="963"/>
                    <a:pt x="1284" y="963"/>
                    <a:pt x="1284" y="963"/>
                  </a:cubicBezTo>
                  <a:cubicBezTo>
                    <a:pt x="1371" y="963"/>
                    <a:pt x="1458" y="963"/>
                    <a:pt x="1517" y="963"/>
                  </a:cubicBezTo>
                  <a:lnTo>
                    <a:pt x="1517" y="7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" name="TextBox 3"/>
          <p:cNvSpPr txBox="1"/>
          <p:nvPr userDrawn="1"/>
        </p:nvSpPr>
        <p:spPr>
          <a:xfrm>
            <a:off x="7302759" y="4561410"/>
            <a:ext cx="1620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© 2022 </a:t>
            </a:r>
            <a:r>
              <a:rPr lang="en-US" sz="500" baseline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Fluor Corporation. All Rights Reserved.</a:t>
            </a:r>
          </a:p>
          <a:p>
            <a:pPr algn="r"/>
            <a:r>
              <a:rPr lang="en-US" sz="500" baseline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Fluor is a registered service mark of Fluor Corporation.</a:t>
            </a:r>
            <a:endParaRPr lang="en-US" sz="500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A0A70B5-3A1B-424A-8E24-52073053E7D9}"/>
              </a:ext>
            </a:extLst>
          </p:cNvPr>
          <p:cNvSpPr/>
          <p:nvPr userDrawn="1"/>
        </p:nvSpPr>
        <p:spPr>
          <a:xfrm>
            <a:off x="-36576" y="1280160"/>
            <a:ext cx="9224467" cy="768096"/>
          </a:xfrm>
          <a:custGeom>
            <a:avLst/>
            <a:gdLst>
              <a:gd name="connsiteX0" fmla="*/ 0 w 9224467"/>
              <a:gd name="connsiteY0" fmla="*/ 0 h 768096"/>
              <a:gd name="connsiteX1" fmla="*/ 8456371 w 9224467"/>
              <a:gd name="connsiteY1" fmla="*/ 0 h 768096"/>
              <a:gd name="connsiteX2" fmla="*/ 9224467 w 9224467"/>
              <a:gd name="connsiteY2" fmla="*/ 768096 h 76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4467" h="768096">
                <a:moveTo>
                  <a:pt x="0" y="0"/>
                </a:moveTo>
                <a:lnTo>
                  <a:pt x="8456371" y="0"/>
                </a:lnTo>
                <a:lnTo>
                  <a:pt x="9224467" y="768096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5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E416685A-E74B-45B1-B1C6-341598244F66}"/>
              </a:ext>
            </a:extLst>
          </p:cNvPr>
          <p:cNvSpPr/>
          <p:nvPr userDrawn="1"/>
        </p:nvSpPr>
        <p:spPr bwMode="gray">
          <a:xfrm>
            <a:off x="1" y="-1587"/>
            <a:ext cx="9143998" cy="3772863"/>
          </a:xfrm>
          <a:prstGeom prst="rect">
            <a:avLst/>
          </a:prstGeom>
          <a:pattFill prst="dkDn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7866D-6FE7-4745-8D0A-719A074A3B8E}"/>
              </a:ext>
            </a:extLst>
          </p:cNvPr>
          <p:cNvSpPr/>
          <p:nvPr userDrawn="1"/>
        </p:nvSpPr>
        <p:spPr bwMode="gray">
          <a:xfrm>
            <a:off x="0" y="1051011"/>
            <a:ext cx="3048000" cy="1828800"/>
          </a:xfrm>
          <a:prstGeom prst="rect">
            <a:avLst/>
          </a:prstGeom>
          <a:blipFill dpi="0"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E757BD8B-C145-4FC1-90B0-A0AC291C6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57958" y="141587"/>
            <a:ext cx="7797400" cy="79642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tabLst/>
              <a:defRPr sz="36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– multiple Images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F7E1FA-6ECB-4D10-8DDB-DEB5A04CA1DD}"/>
              </a:ext>
            </a:extLst>
          </p:cNvPr>
          <p:cNvSpPr/>
          <p:nvPr userDrawn="1"/>
        </p:nvSpPr>
        <p:spPr bwMode="gray">
          <a:xfrm>
            <a:off x="3048000" y="1051371"/>
            <a:ext cx="3048000" cy="1828800"/>
          </a:xfrm>
          <a:prstGeom prst="rect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F998319E-EC7D-41B8-8100-EF3CE0D5C218}"/>
              </a:ext>
            </a:extLst>
          </p:cNvPr>
          <p:cNvSpPr/>
          <p:nvPr userDrawn="1"/>
        </p:nvSpPr>
        <p:spPr bwMode="gray">
          <a:xfrm>
            <a:off x="6113701" y="1051012"/>
            <a:ext cx="3031355" cy="1828800"/>
          </a:xfrm>
          <a:prstGeom prst="snip1Rect">
            <a:avLst>
              <a:gd name="adj" fmla="val 47995"/>
            </a:avLst>
          </a:prstGeom>
          <a:blipFill dpi="0" rotWithShape="1"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085433" y="4875092"/>
            <a:ext cx="2919660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rPr>
              <a:t>© 2022 Fluor Corporation. All Rights Reserved.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67866D-6FE7-4745-8D0A-719A074A3B8E}"/>
              </a:ext>
            </a:extLst>
          </p:cNvPr>
          <p:cNvSpPr/>
          <p:nvPr userDrawn="1"/>
        </p:nvSpPr>
        <p:spPr bwMode="gray">
          <a:xfrm>
            <a:off x="2" y="2874684"/>
            <a:ext cx="1523999" cy="128016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67866D-6FE7-4745-8D0A-719A074A3B8E}"/>
              </a:ext>
            </a:extLst>
          </p:cNvPr>
          <p:cNvSpPr/>
          <p:nvPr userDrawn="1"/>
        </p:nvSpPr>
        <p:spPr bwMode="gray">
          <a:xfrm>
            <a:off x="1524001" y="2874684"/>
            <a:ext cx="1523999" cy="128016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 bwMode="white">
          <a:xfrm>
            <a:off x="2" y="4139453"/>
            <a:ext cx="9143998" cy="4571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7E1FA-6ECB-4D10-8DDB-DEB5A04CA1DD}"/>
              </a:ext>
            </a:extLst>
          </p:cNvPr>
          <p:cNvSpPr/>
          <p:nvPr userDrawn="1"/>
        </p:nvSpPr>
        <p:spPr bwMode="gray">
          <a:xfrm>
            <a:off x="3048000" y="2874684"/>
            <a:ext cx="1520952" cy="126984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F7E1FA-6ECB-4D10-8DDB-DEB5A04CA1DD}"/>
              </a:ext>
            </a:extLst>
          </p:cNvPr>
          <p:cNvSpPr/>
          <p:nvPr userDrawn="1"/>
        </p:nvSpPr>
        <p:spPr bwMode="gray">
          <a:xfrm>
            <a:off x="4568952" y="2874684"/>
            <a:ext cx="1520952" cy="1269848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98319E-EC7D-41B8-8100-EF3CE0D5C218}"/>
              </a:ext>
            </a:extLst>
          </p:cNvPr>
          <p:cNvSpPr/>
          <p:nvPr userDrawn="1"/>
        </p:nvSpPr>
        <p:spPr bwMode="gray">
          <a:xfrm>
            <a:off x="6089904" y="2874684"/>
            <a:ext cx="1527048" cy="1269848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98319E-EC7D-41B8-8100-EF3CE0D5C218}"/>
              </a:ext>
            </a:extLst>
          </p:cNvPr>
          <p:cNvSpPr/>
          <p:nvPr userDrawn="1"/>
        </p:nvSpPr>
        <p:spPr bwMode="gray">
          <a:xfrm>
            <a:off x="7616952" y="2874684"/>
            <a:ext cx="1527048" cy="1269848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63FC07-DF3A-44D4-8A53-397BD0E30844}"/>
              </a:ext>
            </a:extLst>
          </p:cNvPr>
          <p:cNvSpPr txBox="1"/>
          <p:nvPr userDrawn="1"/>
        </p:nvSpPr>
        <p:spPr bwMode="ltGray">
          <a:xfrm>
            <a:off x="2" y="2348904"/>
            <a:ext cx="3047998" cy="525780"/>
          </a:xfrm>
          <a:prstGeom prst="rect">
            <a:avLst/>
          </a:prstGeom>
          <a:gradFill flip="none" rotWithShape="1">
            <a:gsLst>
              <a:gs pos="10000">
                <a:schemeClr val="tx2">
                  <a:alpha val="0"/>
                </a:schemeClr>
              </a:gs>
              <a:gs pos="60000">
                <a:schemeClr val="tx2"/>
              </a:gs>
            </a:gsLst>
            <a:lin ang="0" scaled="1"/>
            <a:tileRect/>
          </a:gra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20" rIns="18288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100" normalizeH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63FC07-DF3A-44D4-8A53-397BD0E30844}"/>
              </a:ext>
            </a:extLst>
          </p:cNvPr>
          <p:cNvSpPr txBox="1"/>
          <p:nvPr userDrawn="1"/>
        </p:nvSpPr>
        <p:spPr bwMode="ltGray">
          <a:xfrm>
            <a:off x="3048000" y="2348904"/>
            <a:ext cx="3048000" cy="525780"/>
          </a:xfrm>
          <a:prstGeom prst="rect">
            <a:avLst/>
          </a:prstGeom>
          <a:gradFill flip="none" rotWithShape="1">
            <a:gsLst>
              <a:gs pos="10000">
                <a:schemeClr val="tx2">
                  <a:alpha val="0"/>
                </a:schemeClr>
              </a:gs>
              <a:gs pos="60000">
                <a:schemeClr val="tx2"/>
              </a:gs>
            </a:gsLst>
            <a:lin ang="0" scaled="1"/>
            <a:tileRect/>
          </a:gra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20" rIns="18288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100" normalizeH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63FC07-DF3A-44D4-8A53-397BD0E30844}"/>
              </a:ext>
            </a:extLst>
          </p:cNvPr>
          <p:cNvSpPr txBox="1"/>
          <p:nvPr userDrawn="1"/>
        </p:nvSpPr>
        <p:spPr bwMode="ltGray">
          <a:xfrm>
            <a:off x="6089904" y="2348904"/>
            <a:ext cx="3054096" cy="525780"/>
          </a:xfrm>
          <a:prstGeom prst="rect">
            <a:avLst/>
          </a:prstGeom>
          <a:gradFill flip="none" rotWithShape="1">
            <a:gsLst>
              <a:gs pos="10000">
                <a:schemeClr val="tx2">
                  <a:alpha val="0"/>
                </a:schemeClr>
              </a:gs>
              <a:gs pos="60000">
                <a:schemeClr val="tx2"/>
              </a:gs>
            </a:gsLst>
            <a:lin ang="0" scaled="1"/>
            <a:tileRect/>
          </a:gra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20" rIns="18288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all" spc="100" normalizeH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AD0EF-EFFD-4FB4-AC72-EDD4B22BB41E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3048000" y="1058405"/>
            <a:ext cx="0" cy="32351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896020-3BFD-4C42-B428-46CE048AC2A4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6100450" y="1058405"/>
            <a:ext cx="0" cy="32351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806441-EED9-4C0E-85B8-068079C0FAA3}"/>
              </a:ext>
            </a:extLst>
          </p:cNvPr>
          <p:cNvCxnSpPr/>
          <p:nvPr userDrawn="1"/>
        </p:nvCxnSpPr>
        <p:spPr bwMode="white">
          <a:xfrm>
            <a:off x="0" y="2873137"/>
            <a:ext cx="917143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DD3668-B5AA-4795-A518-944F8CBB2513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1524000" y="2879811"/>
            <a:ext cx="1" cy="13053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BEA15E-CD1D-4C2B-9DC5-B87BFFDA9788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568952" y="2873186"/>
            <a:ext cx="0" cy="13119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0FDB893-BADF-4F3C-8525-1C6A123C10C6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7616952" y="2879812"/>
            <a:ext cx="0" cy="13053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22DA1FF-17B5-4B90-83A4-0F78E7C2BE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3" y="4528539"/>
            <a:ext cx="1666875" cy="356442"/>
          </a:xfrm>
          <a:prstGeom prst="rect">
            <a:avLst/>
          </a:prstGeom>
        </p:spPr>
      </p:pic>
      <p:sp>
        <p:nvSpPr>
          <p:cNvPr id="65" name="Freeform 5">
            <a:extLst>
              <a:ext uri="{FF2B5EF4-FFF2-40B4-BE49-F238E27FC236}">
                <a16:creationId xmlns:a16="http://schemas.microsoft.com/office/drawing/2014/main" id="{32DD841A-6F84-425D-92BC-45F13C0D2AB8}"/>
              </a:ext>
            </a:extLst>
          </p:cNvPr>
          <p:cNvSpPr/>
          <p:nvPr userDrawn="1"/>
        </p:nvSpPr>
        <p:spPr bwMode="white">
          <a:xfrm>
            <a:off x="-36576" y="1061887"/>
            <a:ext cx="9217152" cy="899770"/>
          </a:xfrm>
          <a:custGeom>
            <a:avLst/>
            <a:gdLst>
              <a:gd name="connsiteX0" fmla="*/ 0 w 9217152"/>
              <a:gd name="connsiteY0" fmla="*/ 0 h 899770"/>
              <a:gd name="connsiteX1" fmla="*/ 8317382 w 9217152"/>
              <a:gd name="connsiteY1" fmla="*/ 0 h 899770"/>
              <a:gd name="connsiteX2" fmla="*/ 9217152 w 9217152"/>
              <a:gd name="connsiteY2" fmla="*/ 899770 h 89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17152" h="899770">
                <a:moveTo>
                  <a:pt x="0" y="0"/>
                </a:moveTo>
                <a:lnTo>
                  <a:pt x="8317382" y="0"/>
                </a:lnTo>
                <a:lnTo>
                  <a:pt x="9217152" y="89977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68D381-3872-4BEB-98D2-BC1E1C135F3E}"/>
              </a:ext>
            </a:extLst>
          </p:cNvPr>
          <p:cNvSpPr txBox="1"/>
          <p:nvPr userDrawn="1"/>
        </p:nvSpPr>
        <p:spPr bwMode="black">
          <a:xfrm>
            <a:off x="1528448" y="2349919"/>
            <a:ext cx="1519551" cy="5257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91440" rIns="18288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100" normalizeH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Energy</a:t>
            </a:r>
          </a:p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100" normalizeH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Solutions</a:t>
            </a:r>
            <a:endParaRPr kumimoji="0" lang="en-US" sz="2000" b="0" i="0" u="none" strike="noStrike" kern="1200" cap="all" spc="100" normalizeH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7A04D9-F4C6-41D1-ACB0-A797F9652368}"/>
              </a:ext>
            </a:extLst>
          </p:cNvPr>
          <p:cNvSpPr txBox="1"/>
          <p:nvPr userDrawn="1"/>
        </p:nvSpPr>
        <p:spPr bwMode="black">
          <a:xfrm>
            <a:off x="4571998" y="2349919"/>
            <a:ext cx="1524002" cy="5257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91440" rIns="18288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100" normalizeH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URBAN</a:t>
            </a:r>
          </a:p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100" normalizeH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Solutions</a:t>
            </a:r>
            <a:endParaRPr kumimoji="0" lang="en-US" sz="2000" b="0" i="0" u="none" strike="noStrike" kern="1200" cap="all" spc="100" normalizeH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BA05BA-E247-4AE4-A8D2-A38CD90EB654}"/>
              </a:ext>
            </a:extLst>
          </p:cNvPr>
          <p:cNvSpPr txBox="1"/>
          <p:nvPr userDrawn="1"/>
        </p:nvSpPr>
        <p:spPr bwMode="black">
          <a:xfrm>
            <a:off x="7607810" y="2349919"/>
            <a:ext cx="1536190" cy="52578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91440" rIns="18288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100" normalizeH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MISSION</a:t>
            </a:r>
          </a:p>
          <a:p>
            <a:pPr marL="0" marR="0" lvl="0" indent="0" algn="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100" normalizeH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Solutions</a:t>
            </a:r>
            <a:endParaRPr kumimoji="0" lang="en-US" sz="2000" b="0" i="0" u="none" strike="noStrike" kern="1200" cap="all" spc="100" normalizeH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1" y="-1586"/>
            <a:ext cx="9143998" cy="4193812"/>
          </a:xfrm>
          <a:prstGeom prst="rect">
            <a:avLst/>
          </a:prstGeom>
          <a:pattFill prst="dkDn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 bwMode="white">
          <a:xfrm>
            <a:off x="0" y="4192226"/>
            <a:ext cx="5029199" cy="4572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457959" y="1193743"/>
            <a:ext cx="4424808" cy="72907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20000"/>
                    <a:lumOff val="80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57958" y="141587"/>
            <a:ext cx="7797400" cy="79642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tabLst/>
              <a:defRPr sz="36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– single image</a:t>
            </a:r>
          </a:p>
        </p:txBody>
      </p:sp>
      <p:sp>
        <p:nvSpPr>
          <p:cNvPr id="8" name="Snip Single Corner Rectangle 7"/>
          <p:cNvSpPr/>
          <p:nvPr userDrawn="1"/>
        </p:nvSpPr>
        <p:spPr bwMode="gray">
          <a:xfrm>
            <a:off x="5029200" y="1061887"/>
            <a:ext cx="4114800" cy="4081613"/>
          </a:xfrm>
          <a:prstGeom prst="snip1Rect">
            <a:avLst>
              <a:gd name="adj" fmla="val 21364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929121" y="4875092"/>
            <a:ext cx="1977242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rPr>
              <a:t>© 2022 Fluor Corporation. All Rights Reserved.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 bwMode="white">
          <a:xfrm>
            <a:off x="457200" y="2049463"/>
            <a:ext cx="4425950" cy="1940646"/>
          </a:xfrm>
        </p:spPr>
        <p:txBody>
          <a:bodyPr anchor="b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339725" indent="0" algn="r">
              <a:buNone/>
              <a:defRPr>
                <a:solidFill>
                  <a:schemeClr val="bg1"/>
                </a:solidFill>
              </a:defRPr>
            </a:lvl2pPr>
            <a:lvl3pPr marL="574675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5"/>
          <p:cNvSpPr/>
          <p:nvPr userDrawn="1"/>
        </p:nvSpPr>
        <p:spPr bwMode="white">
          <a:xfrm>
            <a:off x="-36576" y="1061887"/>
            <a:ext cx="9217152" cy="899770"/>
          </a:xfrm>
          <a:custGeom>
            <a:avLst/>
            <a:gdLst>
              <a:gd name="connsiteX0" fmla="*/ 0 w 9217152"/>
              <a:gd name="connsiteY0" fmla="*/ 0 h 899770"/>
              <a:gd name="connsiteX1" fmla="*/ 8317382 w 9217152"/>
              <a:gd name="connsiteY1" fmla="*/ 0 h 899770"/>
              <a:gd name="connsiteX2" fmla="*/ 9217152 w 9217152"/>
              <a:gd name="connsiteY2" fmla="*/ 899770 h 89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17152" h="899770">
                <a:moveTo>
                  <a:pt x="0" y="0"/>
                </a:moveTo>
                <a:lnTo>
                  <a:pt x="8317382" y="0"/>
                </a:lnTo>
                <a:lnTo>
                  <a:pt x="9217152" y="89977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5029201" y="1061885"/>
            <a:ext cx="0" cy="40816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3" y="4528539"/>
            <a:ext cx="1666875" cy="3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ero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gray">
          <a:xfrm>
            <a:off x="1" y="-1586"/>
            <a:ext cx="9143998" cy="4193812"/>
          </a:xfrm>
          <a:prstGeom prst="rect">
            <a:avLst/>
          </a:prstGeom>
          <a:pattFill prst="dkDn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8" name="Snip Single Corner Rectangle 7"/>
          <p:cNvSpPr/>
          <p:nvPr userDrawn="1"/>
        </p:nvSpPr>
        <p:spPr bwMode="gray">
          <a:xfrm>
            <a:off x="1" y="1061887"/>
            <a:ext cx="9143999" cy="3177604"/>
          </a:xfrm>
          <a:prstGeom prst="snip1Rect">
            <a:avLst>
              <a:gd name="adj" fmla="val 2728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Snip Single Corner Rectangle 3"/>
          <p:cNvSpPr/>
          <p:nvPr userDrawn="1"/>
        </p:nvSpPr>
        <p:spPr bwMode="auto">
          <a:xfrm>
            <a:off x="0" y="1061887"/>
            <a:ext cx="9144000" cy="1711293"/>
          </a:xfrm>
          <a:prstGeom prst="snip1Rect">
            <a:avLst>
              <a:gd name="adj" fmla="val 50000"/>
            </a:avLst>
          </a:prstGeom>
          <a:gradFill>
            <a:gsLst>
              <a:gs pos="0">
                <a:srgbClr val="000000">
                  <a:alpha val="75000"/>
                </a:srgbClr>
              </a:gs>
              <a:gs pos="63000">
                <a:srgbClr val="000000">
                  <a:alpha val="0"/>
                </a:srgb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69793" y="1193743"/>
            <a:ext cx="7785564" cy="729077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57200" y="141587"/>
            <a:ext cx="7798158" cy="79642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tabLst/>
              <a:defRPr sz="36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– hero image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2929120" y="4875092"/>
            <a:ext cx="3300563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600" dirty="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rPr>
              <a:t>© 2022 Fluor Corporation. All Rights Reserved.</a:t>
            </a:r>
          </a:p>
        </p:txBody>
      </p:sp>
      <p:sp>
        <p:nvSpPr>
          <p:cNvPr id="6" name="Freeform 5"/>
          <p:cNvSpPr/>
          <p:nvPr userDrawn="1"/>
        </p:nvSpPr>
        <p:spPr bwMode="white">
          <a:xfrm>
            <a:off x="-36576" y="1061887"/>
            <a:ext cx="9217152" cy="899770"/>
          </a:xfrm>
          <a:custGeom>
            <a:avLst/>
            <a:gdLst>
              <a:gd name="connsiteX0" fmla="*/ 0 w 9217152"/>
              <a:gd name="connsiteY0" fmla="*/ 0 h 899770"/>
              <a:gd name="connsiteX1" fmla="*/ 8317382 w 9217152"/>
              <a:gd name="connsiteY1" fmla="*/ 0 h 899770"/>
              <a:gd name="connsiteX2" fmla="*/ 9217152 w 9217152"/>
              <a:gd name="connsiteY2" fmla="*/ 899770 h 89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17152" h="899770">
                <a:moveTo>
                  <a:pt x="0" y="0"/>
                </a:moveTo>
                <a:lnTo>
                  <a:pt x="8317382" y="0"/>
                </a:lnTo>
                <a:lnTo>
                  <a:pt x="9217152" y="89977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3" y="4528539"/>
            <a:ext cx="1666875" cy="3564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4201104"/>
            <a:ext cx="9143999" cy="4571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8A47C2-911E-494E-8335-AC9E3026F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 descr="A picture containing laser&#10;&#10;Description automatically generated">
            <a:extLst>
              <a:ext uri="{FF2B5EF4-FFF2-40B4-BE49-F238E27FC236}">
                <a16:creationId xmlns:a16="http://schemas.microsoft.com/office/drawing/2014/main" id="{1FD37D77-29DF-4CC8-806B-1AEF87AA2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>
          <a:xfrm>
            <a:off x="0" y="1047727"/>
            <a:ext cx="9144000" cy="3454386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0" y="4511266"/>
            <a:ext cx="9144000" cy="0"/>
          </a:xfrm>
          <a:prstGeom prst="line">
            <a:avLst/>
          </a:prstGeom>
          <a:ln w="25400">
            <a:solidFill>
              <a:srgbClr val="4AA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 bwMode="white">
          <a:xfrm>
            <a:off x="469900" y="2323410"/>
            <a:ext cx="5330825" cy="958381"/>
          </a:xfrm>
        </p:spPr>
        <p:txBody>
          <a:bodyPr bIns="91440" anchor="ctr" anchorCtr="0"/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9901" y="3543731"/>
            <a:ext cx="3848882" cy="958381"/>
          </a:xfrm>
        </p:spPr>
        <p:txBody>
          <a:bodyPr numCol="1" spcCol="182880">
            <a:normAutofit/>
          </a:bodyPr>
          <a:lstStyle>
            <a:lvl1pPr marL="164592" indent="-164592">
              <a:spcBef>
                <a:spcPts val="600"/>
              </a:spcBef>
              <a:buClr>
                <a:schemeClr val="accent1">
                  <a:lumMod val="20000"/>
                  <a:lumOff val="80000"/>
                </a:schemeClr>
              </a:buClr>
              <a:defRPr sz="1600">
                <a:solidFill>
                  <a:schemeClr val="bg1"/>
                </a:solidFill>
              </a:defRPr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600" baseline="0">
                <a:solidFill>
                  <a:schemeClr val="bg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49F4D91-B204-4958-AC26-F3484C89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9F5968-E73A-4FD9-BF0F-F28D694C7353}"/>
              </a:ext>
            </a:extLst>
          </p:cNvPr>
          <p:cNvCxnSpPr/>
          <p:nvPr userDrawn="1"/>
        </p:nvCxnSpPr>
        <p:spPr bwMode="white">
          <a:xfrm>
            <a:off x="-14068" y="1043082"/>
            <a:ext cx="917143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white">
          <a:xfrm>
            <a:off x="0" y="-1"/>
            <a:ext cx="9143999" cy="4514851"/>
          </a:xfrm>
          <a:prstGeom prst="rect">
            <a:avLst/>
          </a:prstGeom>
          <a:pattFill prst="dkDnDiag">
            <a:fgClr>
              <a:schemeClr val="tx2">
                <a:lumMod val="75000"/>
              </a:schemeClr>
            </a:fgClr>
            <a:bgClr>
              <a:schemeClr val="tx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0" y="4526042"/>
            <a:ext cx="9144000" cy="0"/>
          </a:xfrm>
          <a:prstGeom prst="line">
            <a:avLst/>
          </a:prstGeom>
          <a:ln w="254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 bwMode="ltGray">
          <a:xfrm>
            <a:off x="-1" y="1816274"/>
            <a:ext cx="9143999" cy="2698576"/>
          </a:xfrm>
          <a:prstGeom prst="rect">
            <a:avLst/>
          </a:prstGeom>
          <a:solidFill>
            <a:schemeClr val="tx2">
              <a:lumMod val="75000"/>
              <a:lumOff val="2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lvl="0"/>
            <a:endParaRPr lang="en-US" sz="1200" dirty="0">
              <a:solidFill>
                <a:prstClr val="white"/>
              </a:solidFill>
              <a:latin typeface="Source Sans Pro" panose="020B0503030403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 bwMode="auto">
          <a:xfrm>
            <a:off x="2750695" y="0"/>
            <a:ext cx="6393305" cy="4514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816274"/>
            <a:ext cx="2750694" cy="2698576"/>
          </a:xfrm>
        </p:spPr>
        <p:txBody>
          <a:bodyPr lIns="182880" tIns="91440" rIns="91440" bIns="182880" anchor="ctr" anchorCtr="0"/>
          <a:lstStyle>
            <a:lvl1pPr marL="285750" indent="-285750">
              <a:buClr>
                <a:schemeClr val="bg1"/>
              </a:buClr>
              <a:buFont typeface="Webdings" panose="05030102010509060703" pitchFamily="18" charset="2"/>
              <a:buChar char=""/>
              <a:tabLst/>
              <a:defRPr sz="1800">
                <a:solidFill>
                  <a:schemeClr val="bg1"/>
                </a:solidFill>
              </a:defRPr>
            </a:lvl1pPr>
            <a:lvl2pPr marL="339725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Arial" panose="020B0604020202020204" pitchFamily="34" charset="0"/>
              <a:buNone/>
              <a:tabLst>
                <a:tab pos="1600200" algn="l"/>
              </a:tabLst>
              <a:defRPr sz="1600">
                <a:solidFill>
                  <a:schemeClr val="bg1"/>
                </a:solidFill>
              </a:defRPr>
            </a:lvl2pPr>
            <a:lvl3pPr marL="574675" indent="0">
              <a:buClr>
                <a:schemeClr val="bg1"/>
              </a:buClr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Optional bullet placeholder</a:t>
            </a:r>
          </a:p>
          <a:p>
            <a:pPr marL="512763" marR="0" lvl="1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 panose="020F0502020204030204" pitchFamily="34" charset="0"/>
              <a:buChar char="–"/>
              <a:tabLst>
                <a:tab pos="1600200" algn="l"/>
              </a:tabLst>
              <a:defRPr/>
            </a:pPr>
            <a:r>
              <a:rPr lang="en-US" dirty="0"/>
              <a:t>Optional sub-bullet description</a:t>
            </a:r>
          </a:p>
          <a:p>
            <a:pPr marL="512763" marR="0" lvl="1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80000"/>
              <a:buFont typeface="Calibri" panose="020F0502020204030204" pitchFamily="34" charset="0"/>
              <a:buChar char="–"/>
              <a:tabLst>
                <a:tab pos="1600200" algn="l"/>
              </a:tabLst>
              <a:defRPr/>
            </a:pPr>
            <a:r>
              <a:rPr lang="en-US" dirty="0"/>
              <a:t>Optional sub-bullet description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2750694" cy="1816100"/>
          </a:xfrm>
        </p:spPr>
        <p:txBody>
          <a:bodyPr lIns="457200" tIns="91440" rIns="91440" bIns="91440" anchor="ctr" anchorCtr="0"/>
          <a:lstStyle>
            <a:lvl1pPr marL="0" indent="0">
              <a:buFontTx/>
              <a:buNone/>
              <a:tabLst/>
              <a:defRPr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i="1">
                <a:solidFill>
                  <a:schemeClr val="bg1"/>
                </a:solidFill>
              </a:defRPr>
            </a:lvl2pPr>
            <a:lvl3pPr marL="574675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Title</a:t>
            </a:r>
          </a:p>
          <a:p>
            <a:pPr lvl="1"/>
            <a:r>
              <a:rPr lang="en-US" dirty="0"/>
              <a:t>Description of photo with option details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377F2F-2A54-4111-9B63-69F84034FB5A}"/>
              </a:ext>
            </a:extLst>
          </p:cNvPr>
          <p:cNvSpPr/>
          <p:nvPr userDrawn="1"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680077-31EA-4021-BBED-B9F63B83D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00467F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4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2567" y="1206247"/>
            <a:ext cx="8252577" cy="3308603"/>
          </a:xfrm>
        </p:spPr>
        <p:txBody>
          <a:bodyPr rIns="182880">
            <a:normAutofit/>
          </a:bodyPr>
          <a:lstStyle>
            <a:lvl1pPr>
              <a:buClr>
                <a:srgbClr val="4AAA42"/>
              </a:buClr>
              <a:defRPr/>
            </a:lvl1pPr>
            <a:lvl2pPr marL="512763" indent="-111125">
              <a:buClr>
                <a:srgbClr val="4AAA42"/>
              </a:buClr>
              <a:buFont typeface="Calibri" panose="020F0502020204030204" pitchFamily="34" charset="0"/>
              <a:buChar char="̶"/>
              <a:defRPr/>
            </a:lvl2pPr>
            <a:lvl3pPr marL="742950" indent="-168275">
              <a:buClr>
                <a:srgbClr val="4AAA42"/>
              </a:buClr>
              <a:defRPr/>
            </a:lvl3pPr>
            <a:lvl4pPr marL="573087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</p:spTree>
    <p:extLst>
      <p:ext uri="{BB962C8B-B14F-4D97-AF65-F5344CB8AC3E}">
        <p14:creationId xmlns:p14="http://schemas.microsoft.com/office/powerpoint/2010/main" val="25317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6232124" y="995363"/>
            <a:ext cx="2911875" cy="4148137"/>
          </a:xfrm>
          <a:prstGeom prst="rect">
            <a:avLst/>
          </a:prstGeom>
          <a:pattFill prst="ltDnDiag">
            <a:fgClr>
              <a:srgbClr val="CBDDF0"/>
            </a:fgClr>
            <a:bgClr>
              <a:schemeClr val="bg1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68" y="1206247"/>
            <a:ext cx="5547232" cy="3308603"/>
          </a:xfrm>
        </p:spPr>
        <p:txBody>
          <a:bodyPr rIns="182880">
            <a:normAutofit/>
          </a:bodyPr>
          <a:lstStyle>
            <a:lvl1pPr>
              <a:buClr>
                <a:srgbClr val="4AAA42"/>
              </a:buClr>
              <a:defRPr/>
            </a:lvl1pPr>
            <a:lvl2pPr marL="512763" indent="-111125">
              <a:buClr>
                <a:srgbClr val="4AAA42"/>
              </a:buClr>
              <a:buFont typeface="Calibri" panose="020F0502020204030204" pitchFamily="34" charset="0"/>
              <a:buChar char="̶"/>
              <a:defRPr/>
            </a:lvl2pPr>
            <a:lvl3pPr marL="742950" indent="-168275">
              <a:buClr>
                <a:srgbClr val="4AAA42"/>
              </a:buClr>
              <a:defRPr/>
            </a:lvl3pPr>
            <a:lvl4pPr marL="573087" indent="0">
              <a:buNone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C9FF50-FB76-4777-86A4-560E4CA254F9}"/>
              </a:ext>
            </a:extLst>
          </p:cNvPr>
          <p:cNvSpPr/>
          <p:nvPr userDrawn="1"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D63F97E-B981-475D-A060-061BE2362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900" y="1206247"/>
            <a:ext cx="4025900" cy="3308603"/>
          </a:xfrm>
        </p:spPr>
        <p:txBody>
          <a:bodyPr>
            <a:normAutofit/>
          </a:bodyPr>
          <a:lstStyle>
            <a:lvl1pPr marL="225425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ebdings" panose="05030102010509060703" pitchFamily="18" charset="2"/>
              <a:buChar char=""/>
              <a:tabLst/>
              <a:defRPr sz="2400"/>
            </a:lvl1pPr>
            <a:lvl2pPr marL="461963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tabLst/>
              <a:defRPr sz="1800"/>
            </a:lvl2pPr>
            <a:lvl3pPr marL="627063" marR="0" indent="-1651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 sz="1600"/>
            </a:lvl3pPr>
            <a:lvl4pPr marL="684213" indent="-223838"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6247"/>
            <a:ext cx="4038600" cy="3308603"/>
          </a:xfrm>
        </p:spPr>
        <p:txBody>
          <a:bodyPr>
            <a:normAutofit/>
          </a:bodyPr>
          <a:lstStyle>
            <a:lvl1pPr marL="230188" indent="-230188">
              <a:buClr>
                <a:schemeClr val="accent1"/>
              </a:buClr>
              <a:defRPr sz="2400"/>
            </a:lvl1pPr>
            <a:lvl2pPr marL="461963" indent="-179388">
              <a:buClr>
                <a:schemeClr val="accent1"/>
              </a:buClr>
              <a:buFont typeface="Calibri" panose="020F0502020204030204" pitchFamily="34" charset="0"/>
              <a:buChar char="–"/>
              <a:defRPr sz="1800"/>
            </a:lvl2pPr>
            <a:lvl3pPr marL="627063" indent="-165100">
              <a:buClr>
                <a:schemeClr val="accent1"/>
              </a:buClr>
              <a:defRPr sz="1600"/>
            </a:lvl3pPr>
            <a:lvl4pPr marL="684213" indent="-223838"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B8954-DC43-4DDE-A40B-4B228830631C}"/>
              </a:ext>
            </a:extLst>
          </p:cNvPr>
          <p:cNvSpPr/>
          <p:nvPr userDrawn="1"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A37E28D-DAF5-4C9A-BDF2-698C6A8A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se up of grass&#10;&#10;Description automatically generated with medium confidence">
            <a:extLst>
              <a:ext uri="{FF2B5EF4-FFF2-40B4-BE49-F238E27FC236}">
                <a16:creationId xmlns:a16="http://schemas.microsoft.com/office/drawing/2014/main" id="{CD90DB87-2CDB-4072-ADC4-B21FEC29E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/>
          <a:stretch/>
        </p:blipFill>
        <p:spPr>
          <a:xfrm>
            <a:off x="0" y="-283"/>
            <a:ext cx="9143666" cy="512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5A7F6B-7F9C-4971-BF2B-9CDD08A534D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82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3" y="4779808"/>
            <a:ext cx="984037" cy="210425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825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198563"/>
            <a:ext cx="8193304" cy="3318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200400" y="4808350"/>
            <a:ext cx="27432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HA20220485-001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2D719F-E7FF-46EE-B90D-BF452CF23EA2}"/>
              </a:ext>
            </a:extLst>
          </p:cNvPr>
          <p:cNvCxnSpPr/>
          <p:nvPr userDrawn="1"/>
        </p:nvCxnSpPr>
        <p:spPr bwMode="white">
          <a:xfrm>
            <a:off x="-14068" y="982794"/>
            <a:ext cx="917143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1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3" r:id="rId2"/>
    <p:sldLayoutId id="2147483671" r:id="rId3"/>
    <p:sldLayoutId id="2147483672" r:id="rId4"/>
    <p:sldLayoutId id="2147483651" r:id="rId5"/>
    <p:sldLayoutId id="2147483670" r:id="rId6"/>
    <p:sldLayoutId id="2147483654" r:id="rId7"/>
    <p:sldLayoutId id="2147483667" r:id="rId8"/>
    <p:sldLayoutId id="2147483652" r:id="rId9"/>
    <p:sldLayoutId id="2147483653" r:id="rId10"/>
    <p:sldLayoutId id="2147483665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tabLst>
          <a:tab pos="7600950" algn="l"/>
        </a:tabLst>
        <a:defRPr sz="2800" b="0" kern="1200">
          <a:solidFill>
            <a:schemeClr val="bg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ct val="20000"/>
        </a:spcBef>
        <a:buClr>
          <a:srgbClr val="4AAA42"/>
        </a:buClr>
        <a:buFont typeface="Webdings" panose="05030102010509060703" pitchFamily="18" charset="2"/>
        <a:buChar char=""/>
        <a:tabLst>
          <a:tab pos="1600200" algn="l"/>
        </a:tabLst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512763" indent="-173038" algn="l" defTabSz="914400" rtl="0" eaLnBrk="1" latinLnBrk="0" hangingPunct="1">
        <a:spcBef>
          <a:spcPct val="20000"/>
        </a:spcBef>
        <a:buClr>
          <a:srgbClr val="4AAA42"/>
        </a:buClr>
        <a:buSzPct val="80000"/>
        <a:buFont typeface="Calibri" panose="020F0502020204030204" pitchFamily="34" charset="0"/>
        <a:buChar char="–"/>
        <a:tabLst>
          <a:tab pos="1600200" algn="l"/>
        </a:tabLst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742950" indent="-168275" algn="l" defTabSz="914400" rtl="0" eaLnBrk="1" latinLnBrk="0" hangingPunct="1">
        <a:spcBef>
          <a:spcPct val="20000"/>
        </a:spcBef>
        <a:buClr>
          <a:srgbClr val="4AAA42"/>
        </a:buClr>
        <a:buFont typeface="Wingdings" panose="05000000000000000000" pitchFamily="2" charset="2"/>
        <a:buChar char="§"/>
        <a:tabLst>
          <a:tab pos="1600200" algn="l"/>
        </a:tabLst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44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7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DAE32B8-79E3-4483-9584-3EFF5F672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59" y="2540347"/>
            <a:ext cx="4114041" cy="666293"/>
          </a:xfrm>
        </p:spPr>
        <p:txBody>
          <a:bodyPr/>
          <a:lstStyle/>
          <a:p>
            <a:r>
              <a:rPr lang="en-US" i="1" dirty="0">
                <a:solidFill>
                  <a:srgbClr val="FFC425"/>
                </a:solidFill>
              </a:rPr>
              <a:t>Lidia Stepanyuk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959" y="1043977"/>
            <a:ext cx="5656594" cy="15118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Securing Project Predictability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3C37B-53F8-42FB-A166-CD83ABFB4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2646577"/>
            <a:ext cx="4425950" cy="453832"/>
          </a:xfrm>
        </p:spPr>
        <p:txBody>
          <a:bodyPr/>
          <a:lstStyle/>
          <a:p>
            <a:r>
              <a:rPr lang="en-GB" sz="1200" dirty="0"/>
              <a:t>November 2022</a:t>
            </a:r>
          </a:p>
        </p:txBody>
      </p:sp>
    </p:spTree>
    <p:extLst>
      <p:ext uri="{BB962C8B-B14F-4D97-AF65-F5344CB8AC3E}">
        <p14:creationId xmlns:p14="http://schemas.microsoft.com/office/powerpoint/2010/main" val="264306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EPHD Journey and Value Delivery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321591" y="1673983"/>
            <a:ext cx="1164431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" panose="020B0503030403020204" pitchFamily="34" charset="0"/>
              </a:rPr>
              <a:t>2020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311747" y="2168330"/>
            <a:ext cx="1164431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314520" y="2184711"/>
            <a:ext cx="1164431" cy="7663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" panose="020B0503030403020204" pitchFamily="34" charset="0"/>
              </a:rPr>
              <a:t>2017 - 2019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321591" y="3192744"/>
            <a:ext cx="1164431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" panose="020B0503030403020204" pitchFamily="34" charset="0"/>
              </a:rPr>
              <a:t>2016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1321591" y="3722810"/>
            <a:ext cx="1164431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" panose="020B0503030403020204" pitchFamily="34" charset="0"/>
              </a:rPr>
              <a:t>2014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321591" y="4224301"/>
            <a:ext cx="1164431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" panose="020B0503030403020204" pitchFamily="34" charset="0"/>
              </a:rPr>
              <a:t>2013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482645" y="1166793"/>
            <a:ext cx="5179223" cy="3521869"/>
          </a:xfrm>
          <a:prstGeom prst="rect">
            <a:avLst/>
          </a:prstGeom>
          <a:solidFill>
            <a:schemeClr val="accent6">
              <a:lumMod val="20000"/>
              <a:lumOff val="80000"/>
              <a:alpha val="36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50" dirty="0"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50166" y="4109287"/>
            <a:ext cx="6343654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1340322" y="2067916"/>
            <a:ext cx="6343654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1321591" y="3088602"/>
            <a:ext cx="6343654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350165" y="3598945"/>
            <a:ext cx="6343654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" name="Group 28"/>
          <p:cNvGrpSpPr/>
          <p:nvPr/>
        </p:nvGrpSpPr>
        <p:grpSpPr>
          <a:xfrm>
            <a:off x="5509781" y="4215381"/>
            <a:ext cx="179147" cy="322082"/>
            <a:chOff x="1800640" y="3265277"/>
            <a:chExt cx="510344" cy="917532"/>
          </a:xfrm>
        </p:grpSpPr>
        <p:sp>
          <p:nvSpPr>
            <p:cNvPr id="30" name="Oval 29"/>
            <p:cNvSpPr/>
            <p:nvPr/>
          </p:nvSpPr>
          <p:spPr>
            <a:xfrm>
              <a:off x="1867199" y="3330032"/>
              <a:ext cx="376873" cy="376873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1800640" y="3265277"/>
              <a:ext cx="510344" cy="917532"/>
            </a:xfrm>
            <a:custGeom>
              <a:avLst/>
              <a:gdLst/>
              <a:ahLst/>
              <a:cxnLst>
                <a:cxn ang="0">
                  <a:pos x="246" y="76"/>
                </a:cxn>
                <a:cxn ang="0">
                  <a:pos x="179" y="101"/>
                </a:cxn>
                <a:cxn ang="0">
                  <a:pos x="124" y="146"/>
                </a:cxn>
                <a:cxn ang="0">
                  <a:pos x="88" y="207"/>
                </a:cxn>
                <a:cxn ang="0">
                  <a:pos x="74" y="280"/>
                </a:cxn>
                <a:cxn ang="0">
                  <a:pos x="85" y="353"/>
                </a:cxn>
                <a:cxn ang="0">
                  <a:pos x="120" y="415"/>
                </a:cxn>
                <a:cxn ang="0">
                  <a:pos x="174" y="461"/>
                </a:cxn>
                <a:cxn ang="0">
                  <a:pos x="241" y="488"/>
                </a:cxn>
                <a:cxn ang="0">
                  <a:pos x="316" y="488"/>
                </a:cxn>
                <a:cxn ang="0">
                  <a:pos x="385" y="464"/>
                </a:cxn>
                <a:cxn ang="0">
                  <a:pos x="439" y="418"/>
                </a:cxn>
                <a:cxn ang="0">
                  <a:pos x="476" y="358"/>
                </a:cxn>
                <a:cxn ang="0">
                  <a:pos x="490" y="285"/>
                </a:cxn>
                <a:cxn ang="0">
                  <a:pos x="477" y="212"/>
                </a:cxn>
                <a:cxn ang="0">
                  <a:pos x="442" y="150"/>
                </a:cxn>
                <a:cxn ang="0">
                  <a:pos x="388" y="103"/>
                </a:cxn>
                <a:cxn ang="0">
                  <a:pos x="321" y="76"/>
                </a:cxn>
                <a:cxn ang="0">
                  <a:pos x="284" y="0"/>
                </a:cxn>
                <a:cxn ang="0">
                  <a:pos x="365" y="13"/>
                </a:cxn>
                <a:cxn ang="0">
                  <a:pos x="438" y="46"/>
                </a:cxn>
                <a:cxn ang="0">
                  <a:pos x="497" y="99"/>
                </a:cxn>
                <a:cxn ang="0">
                  <a:pos x="538" y="166"/>
                </a:cxn>
                <a:cxn ang="0">
                  <a:pos x="561" y="243"/>
                </a:cxn>
                <a:cxn ang="0">
                  <a:pos x="560" y="315"/>
                </a:cxn>
                <a:cxn ang="0">
                  <a:pos x="542" y="380"/>
                </a:cxn>
                <a:cxn ang="0">
                  <a:pos x="506" y="444"/>
                </a:cxn>
                <a:cxn ang="0">
                  <a:pos x="463" y="513"/>
                </a:cxn>
                <a:cxn ang="0">
                  <a:pos x="416" y="598"/>
                </a:cxn>
                <a:cxn ang="0">
                  <a:pos x="367" y="695"/>
                </a:cxn>
                <a:cxn ang="0">
                  <a:pos x="323" y="809"/>
                </a:cxn>
                <a:cxn ang="0">
                  <a:pos x="288" y="941"/>
                </a:cxn>
                <a:cxn ang="0">
                  <a:pos x="274" y="1010"/>
                </a:cxn>
                <a:cxn ang="0">
                  <a:pos x="269" y="979"/>
                </a:cxn>
                <a:cxn ang="0">
                  <a:pos x="260" y="921"/>
                </a:cxn>
                <a:cxn ang="0">
                  <a:pos x="241" y="844"/>
                </a:cxn>
                <a:cxn ang="0">
                  <a:pos x="211" y="750"/>
                </a:cxn>
                <a:cxn ang="0">
                  <a:pos x="169" y="647"/>
                </a:cxn>
                <a:cxn ang="0">
                  <a:pos x="111" y="539"/>
                </a:cxn>
                <a:cxn ang="0">
                  <a:pos x="66" y="464"/>
                </a:cxn>
                <a:cxn ang="0">
                  <a:pos x="31" y="398"/>
                </a:cxn>
                <a:cxn ang="0">
                  <a:pos x="9" y="343"/>
                </a:cxn>
                <a:cxn ang="0">
                  <a:pos x="0" y="279"/>
                </a:cxn>
                <a:cxn ang="0">
                  <a:pos x="12" y="203"/>
                </a:cxn>
                <a:cxn ang="0">
                  <a:pos x="44" y="131"/>
                </a:cxn>
                <a:cxn ang="0">
                  <a:pos x="96" y="70"/>
                </a:cxn>
                <a:cxn ang="0">
                  <a:pos x="163" y="25"/>
                </a:cxn>
                <a:cxn ang="0">
                  <a:pos x="241" y="2"/>
                </a:cxn>
              </a:cxnLst>
              <a:rect l="0" t="0" r="r" b="b"/>
              <a:pathLst>
                <a:path w="564" h="1014">
                  <a:moveTo>
                    <a:pt x="284" y="73"/>
                  </a:moveTo>
                  <a:lnTo>
                    <a:pt x="246" y="76"/>
                  </a:lnTo>
                  <a:lnTo>
                    <a:pt x="211" y="86"/>
                  </a:lnTo>
                  <a:lnTo>
                    <a:pt x="179" y="101"/>
                  </a:lnTo>
                  <a:lnTo>
                    <a:pt x="149" y="121"/>
                  </a:lnTo>
                  <a:lnTo>
                    <a:pt x="124" y="146"/>
                  </a:lnTo>
                  <a:lnTo>
                    <a:pt x="103" y="175"/>
                  </a:lnTo>
                  <a:lnTo>
                    <a:pt x="88" y="207"/>
                  </a:lnTo>
                  <a:lnTo>
                    <a:pt x="77" y="242"/>
                  </a:lnTo>
                  <a:lnTo>
                    <a:pt x="74" y="280"/>
                  </a:lnTo>
                  <a:lnTo>
                    <a:pt x="76" y="318"/>
                  </a:lnTo>
                  <a:lnTo>
                    <a:pt x="85" y="353"/>
                  </a:lnTo>
                  <a:lnTo>
                    <a:pt x="100" y="386"/>
                  </a:lnTo>
                  <a:lnTo>
                    <a:pt x="120" y="415"/>
                  </a:lnTo>
                  <a:lnTo>
                    <a:pt x="146" y="440"/>
                  </a:lnTo>
                  <a:lnTo>
                    <a:pt x="174" y="461"/>
                  </a:lnTo>
                  <a:lnTo>
                    <a:pt x="207" y="478"/>
                  </a:lnTo>
                  <a:lnTo>
                    <a:pt x="241" y="488"/>
                  </a:lnTo>
                  <a:lnTo>
                    <a:pt x="279" y="491"/>
                  </a:lnTo>
                  <a:lnTo>
                    <a:pt x="316" y="488"/>
                  </a:lnTo>
                  <a:lnTo>
                    <a:pt x="352" y="479"/>
                  </a:lnTo>
                  <a:lnTo>
                    <a:pt x="385" y="464"/>
                  </a:lnTo>
                  <a:lnTo>
                    <a:pt x="413" y="444"/>
                  </a:lnTo>
                  <a:lnTo>
                    <a:pt x="439" y="418"/>
                  </a:lnTo>
                  <a:lnTo>
                    <a:pt x="460" y="389"/>
                  </a:lnTo>
                  <a:lnTo>
                    <a:pt x="476" y="358"/>
                  </a:lnTo>
                  <a:lnTo>
                    <a:pt x="486" y="322"/>
                  </a:lnTo>
                  <a:lnTo>
                    <a:pt x="490" y="285"/>
                  </a:lnTo>
                  <a:lnTo>
                    <a:pt x="486" y="247"/>
                  </a:lnTo>
                  <a:lnTo>
                    <a:pt x="477" y="212"/>
                  </a:lnTo>
                  <a:lnTo>
                    <a:pt x="462" y="178"/>
                  </a:lnTo>
                  <a:lnTo>
                    <a:pt x="442" y="150"/>
                  </a:lnTo>
                  <a:lnTo>
                    <a:pt x="417" y="124"/>
                  </a:lnTo>
                  <a:lnTo>
                    <a:pt x="388" y="103"/>
                  </a:lnTo>
                  <a:lnTo>
                    <a:pt x="357" y="87"/>
                  </a:lnTo>
                  <a:lnTo>
                    <a:pt x="321" y="76"/>
                  </a:lnTo>
                  <a:lnTo>
                    <a:pt x="284" y="73"/>
                  </a:lnTo>
                  <a:close/>
                  <a:moveTo>
                    <a:pt x="284" y="0"/>
                  </a:moveTo>
                  <a:lnTo>
                    <a:pt x="326" y="3"/>
                  </a:lnTo>
                  <a:lnTo>
                    <a:pt x="365" y="13"/>
                  </a:lnTo>
                  <a:lnTo>
                    <a:pt x="403" y="27"/>
                  </a:lnTo>
                  <a:lnTo>
                    <a:pt x="438" y="46"/>
                  </a:lnTo>
                  <a:lnTo>
                    <a:pt x="469" y="71"/>
                  </a:lnTo>
                  <a:lnTo>
                    <a:pt x="497" y="99"/>
                  </a:lnTo>
                  <a:lnTo>
                    <a:pt x="520" y="131"/>
                  </a:lnTo>
                  <a:lnTo>
                    <a:pt x="538" y="166"/>
                  </a:lnTo>
                  <a:lnTo>
                    <a:pt x="552" y="203"/>
                  </a:lnTo>
                  <a:lnTo>
                    <a:pt x="561" y="243"/>
                  </a:lnTo>
                  <a:lnTo>
                    <a:pt x="564" y="285"/>
                  </a:lnTo>
                  <a:lnTo>
                    <a:pt x="560" y="315"/>
                  </a:lnTo>
                  <a:lnTo>
                    <a:pt x="553" y="347"/>
                  </a:lnTo>
                  <a:lnTo>
                    <a:pt x="542" y="380"/>
                  </a:lnTo>
                  <a:lnTo>
                    <a:pt x="524" y="414"/>
                  </a:lnTo>
                  <a:lnTo>
                    <a:pt x="506" y="444"/>
                  </a:lnTo>
                  <a:lnTo>
                    <a:pt x="486" y="476"/>
                  </a:lnTo>
                  <a:lnTo>
                    <a:pt x="463" y="513"/>
                  </a:lnTo>
                  <a:lnTo>
                    <a:pt x="440" y="554"/>
                  </a:lnTo>
                  <a:lnTo>
                    <a:pt x="416" y="598"/>
                  </a:lnTo>
                  <a:lnTo>
                    <a:pt x="392" y="644"/>
                  </a:lnTo>
                  <a:lnTo>
                    <a:pt x="367" y="695"/>
                  </a:lnTo>
                  <a:lnTo>
                    <a:pt x="344" y="750"/>
                  </a:lnTo>
                  <a:lnTo>
                    <a:pt x="323" y="809"/>
                  </a:lnTo>
                  <a:lnTo>
                    <a:pt x="304" y="873"/>
                  </a:lnTo>
                  <a:lnTo>
                    <a:pt x="288" y="941"/>
                  </a:lnTo>
                  <a:lnTo>
                    <a:pt x="274" y="1014"/>
                  </a:lnTo>
                  <a:lnTo>
                    <a:pt x="274" y="1010"/>
                  </a:lnTo>
                  <a:lnTo>
                    <a:pt x="273" y="998"/>
                  </a:lnTo>
                  <a:lnTo>
                    <a:pt x="269" y="979"/>
                  </a:lnTo>
                  <a:lnTo>
                    <a:pt x="266" y="953"/>
                  </a:lnTo>
                  <a:lnTo>
                    <a:pt x="260" y="921"/>
                  </a:lnTo>
                  <a:lnTo>
                    <a:pt x="252" y="884"/>
                  </a:lnTo>
                  <a:lnTo>
                    <a:pt x="241" y="844"/>
                  </a:lnTo>
                  <a:lnTo>
                    <a:pt x="228" y="799"/>
                  </a:lnTo>
                  <a:lnTo>
                    <a:pt x="211" y="750"/>
                  </a:lnTo>
                  <a:lnTo>
                    <a:pt x="192" y="700"/>
                  </a:lnTo>
                  <a:lnTo>
                    <a:pt x="169" y="647"/>
                  </a:lnTo>
                  <a:lnTo>
                    <a:pt x="142" y="593"/>
                  </a:lnTo>
                  <a:lnTo>
                    <a:pt x="111" y="539"/>
                  </a:lnTo>
                  <a:lnTo>
                    <a:pt x="87" y="500"/>
                  </a:lnTo>
                  <a:lnTo>
                    <a:pt x="66" y="464"/>
                  </a:lnTo>
                  <a:lnTo>
                    <a:pt x="47" y="429"/>
                  </a:lnTo>
                  <a:lnTo>
                    <a:pt x="31" y="398"/>
                  </a:lnTo>
                  <a:lnTo>
                    <a:pt x="18" y="370"/>
                  </a:lnTo>
                  <a:lnTo>
                    <a:pt x="9" y="343"/>
                  </a:lnTo>
                  <a:lnTo>
                    <a:pt x="2" y="319"/>
                  </a:lnTo>
                  <a:lnTo>
                    <a:pt x="0" y="279"/>
                  </a:lnTo>
                  <a:lnTo>
                    <a:pt x="3" y="240"/>
                  </a:lnTo>
                  <a:lnTo>
                    <a:pt x="12" y="203"/>
                  </a:lnTo>
                  <a:lnTo>
                    <a:pt x="25" y="166"/>
                  </a:lnTo>
                  <a:lnTo>
                    <a:pt x="44" y="131"/>
                  </a:lnTo>
                  <a:lnTo>
                    <a:pt x="67" y="99"/>
                  </a:lnTo>
                  <a:lnTo>
                    <a:pt x="96" y="70"/>
                  </a:lnTo>
                  <a:lnTo>
                    <a:pt x="128" y="45"/>
                  </a:lnTo>
                  <a:lnTo>
                    <a:pt x="163" y="25"/>
                  </a:lnTo>
                  <a:lnTo>
                    <a:pt x="201" y="12"/>
                  </a:lnTo>
                  <a:lnTo>
                    <a:pt x="241" y="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33" name="Isosceles Triangle 32"/>
          <p:cNvSpPr/>
          <p:nvPr/>
        </p:nvSpPr>
        <p:spPr bwMode="auto">
          <a:xfrm rot="10800000">
            <a:off x="6507107" y="4293767"/>
            <a:ext cx="265167" cy="203597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50" dirty="0"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3427" y="4128520"/>
            <a:ext cx="1799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Source Sans Pro" panose="020B0503030403020204" pitchFamily="34" charset="0"/>
              </a:rPr>
              <a:t>Data Collection for POC Kick off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80545" y="4138533"/>
            <a:ext cx="921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Source Sans Pro" panose="020B0503030403020204" pitchFamily="34" charset="0"/>
              </a:rPr>
              <a:t>Vision &amp; Idea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3850477" y="4555754"/>
            <a:ext cx="1268730" cy="2071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latin typeface="Source Sans Pro" panose="020B0503030403020204" pitchFamily="34" charset="0"/>
              </a:rPr>
              <a:t>Q2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157783" y="4555754"/>
            <a:ext cx="1268730" cy="2071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latin typeface="Source Sans Pro" panose="020B0503030403020204" pitchFamily="34" charset="0"/>
              </a:rPr>
              <a:t>Q3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6465092" y="4555754"/>
            <a:ext cx="1221584" cy="2071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latin typeface="Source Sans Pro" panose="020B0503030403020204" pitchFamily="34" charset="0"/>
              </a:rPr>
              <a:t>Q4</a:t>
            </a:r>
          </a:p>
        </p:txBody>
      </p:sp>
      <p:sp>
        <p:nvSpPr>
          <p:cNvPr id="67" name="Hexagon 66"/>
          <p:cNvSpPr/>
          <p:nvPr/>
        </p:nvSpPr>
        <p:spPr bwMode="auto">
          <a:xfrm>
            <a:off x="3465563" y="3716978"/>
            <a:ext cx="285750" cy="253282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b="1" dirty="0"/>
              <a:t>1</a:t>
            </a:r>
          </a:p>
        </p:txBody>
      </p:sp>
      <p:sp>
        <p:nvSpPr>
          <p:cNvPr id="68" name="Isosceles Triangle 67"/>
          <p:cNvSpPr/>
          <p:nvPr/>
        </p:nvSpPr>
        <p:spPr bwMode="auto">
          <a:xfrm rot="10800000">
            <a:off x="5372044" y="3741819"/>
            <a:ext cx="265167" cy="203597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50" dirty="0"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66305" y="3942674"/>
            <a:ext cx="921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Source Sans Pro" panose="020B0503030403020204" pitchFamily="34" charset="0"/>
              </a:rPr>
              <a:t>POC Completed</a:t>
            </a:r>
          </a:p>
        </p:txBody>
      </p:sp>
      <p:sp>
        <p:nvSpPr>
          <p:cNvPr id="70" name="Hexagon 69"/>
          <p:cNvSpPr/>
          <p:nvPr/>
        </p:nvSpPr>
        <p:spPr bwMode="auto">
          <a:xfrm>
            <a:off x="5770292" y="3716978"/>
            <a:ext cx="285750" cy="253282"/>
          </a:xfrm>
          <a:prstGeom prst="hexagon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b="1" dirty="0"/>
              <a:t>2</a:t>
            </a:r>
          </a:p>
        </p:txBody>
      </p:sp>
      <p:sp>
        <p:nvSpPr>
          <p:cNvPr id="79" name="Oval 78"/>
          <p:cNvSpPr/>
          <p:nvPr/>
        </p:nvSpPr>
        <p:spPr>
          <a:xfrm>
            <a:off x="4262249" y="3230887"/>
            <a:ext cx="132294" cy="132294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81" name="Group 80"/>
          <p:cNvGrpSpPr/>
          <p:nvPr/>
        </p:nvGrpSpPr>
        <p:grpSpPr>
          <a:xfrm>
            <a:off x="4165606" y="3201084"/>
            <a:ext cx="179147" cy="322082"/>
            <a:chOff x="1800640" y="3265277"/>
            <a:chExt cx="510344" cy="917532"/>
          </a:xfrm>
        </p:grpSpPr>
        <p:sp>
          <p:nvSpPr>
            <p:cNvPr id="82" name="Oval 81"/>
            <p:cNvSpPr/>
            <p:nvPr/>
          </p:nvSpPr>
          <p:spPr>
            <a:xfrm>
              <a:off x="1867199" y="3330032"/>
              <a:ext cx="376873" cy="376873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1800640" y="3265277"/>
              <a:ext cx="510344" cy="917532"/>
            </a:xfrm>
            <a:custGeom>
              <a:avLst/>
              <a:gdLst/>
              <a:ahLst/>
              <a:cxnLst>
                <a:cxn ang="0">
                  <a:pos x="246" y="76"/>
                </a:cxn>
                <a:cxn ang="0">
                  <a:pos x="179" y="101"/>
                </a:cxn>
                <a:cxn ang="0">
                  <a:pos x="124" y="146"/>
                </a:cxn>
                <a:cxn ang="0">
                  <a:pos x="88" y="207"/>
                </a:cxn>
                <a:cxn ang="0">
                  <a:pos x="74" y="280"/>
                </a:cxn>
                <a:cxn ang="0">
                  <a:pos x="85" y="353"/>
                </a:cxn>
                <a:cxn ang="0">
                  <a:pos x="120" y="415"/>
                </a:cxn>
                <a:cxn ang="0">
                  <a:pos x="174" y="461"/>
                </a:cxn>
                <a:cxn ang="0">
                  <a:pos x="241" y="488"/>
                </a:cxn>
                <a:cxn ang="0">
                  <a:pos x="316" y="488"/>
                </a:cxn>
                <a:cxn ang="0">
                  <a:pos x="385" y="464"/>
                </a:cxn>
                <a:cxn ang="0">
                  <a:pos x="439" y="418"/>
                </a:cxn>
                <a:cxn ang="0">
                  <a:pos x="476" y="358"/>
                </a:cxn>
                <a:cxn ang="0">
                  <a:pos x="490" y="285"/>
                </a:cxn>
                <a:cxn ang="0">
                  <a:pos x="477" y="212"/>
                </a:cxn>
                <a:cxn ang="0">
                  <a:pos x="442" y="150"/>
                </a:cxn>
                <a:cxn ang="0">
                  <a:pos x="388" y="103"/>
                </a:cxn>
                <a:cxn ang="0">
                  <a:pos x="321" y="76"/>
                </a:cxn>
                <a:cxn ang="0">
                  <a:pos x="284" y="0"/>
                </a:cxn>
                <a:cxn ang="0">
                  <a:pos x="365" y="13"/>
                </a:cxn>
                <a:cxn ang="0">
                  <a:pos x="438" y="46"/>
                </a:cxn>
                <a:cxn ang="0">
                  <a:pos x="497" y="99"/>
                </a:cxn>
                <a:cxn ang="0">
                  <a:pos x="538" y="166"/>
                </a:cxn>
                <a:cxn ang="0">
                  <a:pos x="561" y="243"/>
                </a:cxn>
                <a:cxn ang="0">
                  <a:pos x="560" y="315"/>
                </a:cxn>
                <a:cxn ang="0">
                  <a:pos x="542" y="380"/>
                </a:cxn>
                <a:cxn ang="0">
                  <a:pos x="506" y="444"/>
                </a:cxn>
                <a:cxn ang="0">
                  <a:pos x="463" y="513"/>
                </a:cxn>
                <a:cxn ang="0">
                  <a:pos x="416" y="598"/>
                </a:cxn>
                <a:cxn ang="0">
                  <a:pos x="367" y="695"/>
                </a:cxn>
                <a:cxn ang="0">
                  <a:pos x="323" y="809"/>
                </a:cxn>
                <a:cxn ang="0">
                  <a:pos x="288" y="941"/>
                </a:cxn>
                <a:cxn ang="0">
                  <a:pos x="274" y="1010"/>
                </a:cxn>
                <a:cxn ang="0">
                  <a:pos x="269" y="979"/>
                </a:cxn>
                <a:cxn ang="0">
                  <a:pos x="260" y="921"/>
                </a:cxn>
                <a:cxn ang="0">
                  <a:pos x="241" y="844"/>
                </a:cxn>
                <a:cxn ang="0">
                  <a:pos x="211" y="750"/>
                </a:cxn>
                <a:cxn ang="0">
                  <a:pos x="169" y="647"/>
                </a:cxn>
                <a:cxn ang="0">
                  <a:pos x="111" y="539"/>
                </a:cxn>
                <a:cxn ang="0">
                  <a:pos x="66" y="464"/>
                </a:cxn>
                <a:cxn ang="0">
                  <a:pos x="31" y="398"/>
                </a:cxn>
                <a:cxn ang="0">
                  <a:pos x="9" y="343"/>
                </a:cxn>
                <a:cxn ang="0">
                  <a:pos x="0" y="279"/>
                </a:cxn>
                <a:cxn ang="0">
                  <a:pos x="12" y="203"/>
                </a:cxn>
                <a:cxn ang="0">
                  <a:pos x="44" y="131"/>
                </a:cxn>
                <a:cxn ang="0">
                  <a:pos x="96" y="70"/>
                </a:cxn>
                <a:cxn ang="0">
                  <a:pos x="163" y="25"/>
                </a:cxn>
                <a:cxn ang="0">
                  <a:pos x="241" y="2"/>
                </a:cxn>
              </a:cxnLst>
              <a:rect l="0" t="0" r="r" b="b"/>
              <a:pathLst>
                <a:path w="564" h="1014">
                  <a:moveTo>
                    <a:pt x="284" y="73"/>
                  </a:moveTo>
                  <a:lnTo>
                    <a:pt x="246" y="76"/>
                  </a:lnTo>
                  <a:lnTo>
                    <a:pt x="211" y="86"/>
                  </a:lnTo>
                  <a:lnTo>
                    <a:pt x="179" y="101"/>
                  </a:lnTo>
                  <a:lnTo>
                    <a:pt x="149" y="121"/>
                  </a:lnTo>
                  <a:lnTo>
                    <a:pt x="124" y="146"/>
                  </a:lnTo>
                  <a:lnTo>
                    <a:pt x="103" y="175"/>
                  </a:lnTo>
                  <a:lnTo>
                    <a:pt x="88" y="207"/>
                  </a:lnTo>
                  <a:lnTo>
                    <a:pt x="77" y="242"/>
                  </a:lnTo>
                  <a:lnTo>
                    <a:pt x="74" y="280"/>
                  </a:lnTo>
                  <a:lnTo>
                    <a:pt x="76" y="318"/>
                  </a:lnTo>
                  <a:lnTo>
                    <a:pt x="85" y="353"/>
                  </a:lnTo>
                  <a:lnTo>
                    <a:pt x="100" y="386"/>
                  </a:lnTo>
                  <a:lnTo>
                    <a:pt x="120" y="415"/>
                  </a:lnTo>
                  <a:lnTo>
                    <a:pt x="146" y="440"/>
                  </a:lnTo>
                  <a:lnTo>
                    <a:pt x="174" y="461"/>
                  </a:lnTo>
                  <a:lnTo>
                    <a:pt x="207" y="478"/>
                  </a:lnTo>
                  <a:lnTo>
                    <a:pt x="241" y="488"/>
                  </a:lnTo>
                  <a:lnTo>
                    <a:pt x="279" y="491"/>
                  </a:lnTo>
                  <a:lnTo>
                    <a:pt x="316" y="488"/>
                  </a:lnTo>
                  <a:lnTo>
                    <a:pt x="352" y="479"/>
                  </a:lnTo>
                  <a:lnTo>
                    <a:pt x="385" y="464"/>
                  </a:lnTo>
                  <a:lnTo>
                    <a:pt x="413" y="444"/>
                  </a:lnTo>
                  <a:lnTo>
                    <a:pt x="439" y="418"/>
                  </a:lnTo>
                  <a:lnTo>
                    <a:pt x="460" y="389"/>
                  </a:lnTo>
                  <a:lnTo>
                    <a:pt x="476" y="358"/>
                  </a:lnTo>
                  <a:lnTo>
                    <a:pt x="486" y="322"/>
                  </a:lnTo>
                  <a:lnTo>
                    <a:pt x="490" y="285"/>
                  </a:lnTo>
                  <a:lnTo>
                    <a:pt x="486" y="247"/>
                  </a:lnTo>
                  <a:lnTo>
                    <a:pt x="477" y="212"/>
                  </a:lnTo>
                  <a:lnTo>
                    <a:pt x="462" y="178"/>
                  </a:lnTo>
                  <a:lnTo>
                    <a:pt x="442" y="150"/>
                  </a:lnTo>
                  <a:lnTo>
                    <a:pt x="417" y="124"/>
                  </a:lnTo>
                  <a:lnTo>
                    <a:pt x="388" y="103"/>
                  </a:lnTo>
                  <a:lnTo>
                    <a:pt x="357" y="87"/>
                  </a:lnTo>
                  <a:lnTo>
                    <a:pt x="321" y="76"/>
                  </a:lnTo>
                  <a:lnTo>
                    <a:pt x="284" y="73"/>
                  </a:lnTo>
                  <a:close/>
                  <a:moveTo>
                    <a:pt x="284" y="0"/>
                  </a:moveTo>
                  <a:lnTo>
                    <a:pt x="326" y="3"/>
                  </a:lnTo>
                  <a:lnTo>
                    <a:pt x="365" y="13"/>
                  </a:lnTo>
                  <a:lnTo>
                    <a:pt x="403" y="27"/>
                  </a:lnTo>
                  <a:lnTo>
                    <a:pt x="438" y="46"/>
                  </a:lnTo>
                  <a:lnTo>
                    <a:pt x="469" y="71"/>
                  </a:lnTo>
                  <a:lnTo>
                    <a:pt x="497" y="99"/>
                  </a:lnTo>
                  <a:lnTo>
                    <a:pt x="520" y="131"/>
                  </a:lnTo>
                  <a:lnTo>
                    <a:pt x="538" y="166"/>
                  </a:lnTo>
                  <a:lnTo>
                    <a:pt x="552" y="203"/>
                  </a:lnTo>
                  <a:lnTo>
                    <a:pt x="561" y="243"/>
                  </a:lnTo>
                  <a:lnTo>
                    <a:pt x="564" y="285"/>
                  </a:lnTo>
                  <a:lnTo>
                    <a:pt x="560" y="315"/>
                  </a:lnTo>
                  <a:lnTo>
                    <a:pt x="553" y="347"/>
                  </a:lnTo>
                  <a:lnTo>
                    <a:pt x="542" y="380"/>
                  </a:lnTo>
                  <a:lnTo>
                    <a:pt x="524" y="414"/>
                  </a:lnTo>
                  <a:lnTo>
                    <a:pt x="506" y="444"/>
                  </a:lnTo>
                  <a:lnTo>
                    <a:pt x="486" y="476"/>
                  </a:lnTo>
                  <a:lnTo>
                    <a:pt x="463" y="513"/>
                  </a:lnTo>
                  <a:lnTo>
                    <a:pt x="440" y="554"/>
                  </a:lnTo>
                  <a:lnTo>
                    <a:pt x="416" y="598"/>
                  </a:lnTo>
                  <a:lnTo>
                    <a:pt x="392" y="644"/>
                  </a:lnTo>
                  <a:lnTo>
                    <a:pt x="367" y="695"/>
                  </a:lnTo>
                  <a:lnTo>
                    <a:pt x="344" y="750"/>
                  </a:lnTo>
                  <a:lnTo>
                    <a:pt x="323" y="809"/>
                  </a:lnTo>
                  <a:lnTo>
                    <a:pt x="304" y="873"/>
                  </a:lnTo>
                  <a:lnTo>
                    <a:pt x="288" y="941"/>
                  </a:lnTo>
                  <a:lnTo>
                    <a:pt x="274" y="1014"/>
                  </a:lnTo>
                  <a:lnTo>
                    <a:pt x="274" y="1010"/>
                  </a:lnTo>
                  <a:lnTo>
                    <a:pt x="273" y="998"/>
                  </a:lnTo>
                  <a:lnTo>
                    <a:pt x="269" y="979"/>
                  </a:lnTo>
                  <a:lnTo>
                    <a:pt x="266" y="953"/>
                  </a:lnTo>
                  <a:lnTo>
                    <a:pt x="260" y="921"/>
                  </a:lnTo>
                  <a:lnTo>
                    <a:pt x="252" y="884"/>
                  </a:lnTo>
                  <a:lnTo>
                    <a:pt x="241" y="844"/>
                  </a:lnTo>
                  <a:lnTo>
                    <a:pt x="228" y="799"/>
                  </a:lnTo>
                  <a:lnTo>
                    <a:pt x="211" y="750"/>
                  </a:lnTo>
                  <a:lnTo>
                    <a:pt x="192" y="700"/>
                  </a:lnTo>
                  <a:lnTo>
                    <a:pt x="169" y="647"/>
                  </a:lnTo>
                  <a:lnTo>
                    <a:pt x="142" y="593"/>
                  </a:lnTo>
                  <a:lnTo>
                    <a:pt x="111" y="539"/>
                  </a:lnTo>
                  <a:lnTo>
                    <a:pt x="87" y="500"/>
                  </a:lnTo>
                  <a:lnTo>
                    <a:pt x="66" y="464"/>
                  </a:lnTo>
                  <a:lnTo>
                    <a:pt x="47" y="429"/>
                  </a:lnTo>
                  <a:lnTo>
                    <a:pt x="31" y="398"/>
                  </a:lnTo>
                  <a:lnTo>
                    <a:pt x="18" y="370"/>
                  </a:lnTo>
                  <a:lnTo>
                    <a:pt x="9" y="343"/>
                  </a:lnTo>
                  <a:lnTo>
                    <a:pt x="2" y="319"/>
                  </a:lnTo>
                  <a:lnTo>
                    <a:pt x="0" y="279"/>
                  </a:lnTo>
                  <a:lnTo>
                    <a:pt x="3" y="240"/>
                  </a:lnTo>
                  <a:lnTo>
                    <a:pt x="12" y="203"/>
                  </a:lnTo>
                  <a:lnTo>
                    <a:pt x="25" y="166"/>
                  </a:lnTo>
                  <a:lnTo>
                    <a:pt x="44" y="131"/>
                  </a:lnTo>
                  <a:lnTo>
                    <a:pt x="67" y="99"/>
                  </a:lnTo>
                  <a:lnTo>
                    <a:pt x="96" y="70"/>
                  </a:lnTo>
                  <a:lnTo>
                    <a:pt x="128" y="45"/>
                  </a:lnTo>
                  <a:lnTo>
                    <a:pt x="163" y="25"/>
                  </a:lnTo>
                  <a:lnTo>
                    <a:pt x="201" y="12"/>
                  </a:lnTo>
                  <a:lnTo>
                    <a:pt x="241" y="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3667359" y="3280309"/>
            <a:ext cx="921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Source Sans Pro" panose="020B0503030403020204" pitchFamily="34" charset="0"/>
              </a:rPr>
              <a:t>EPHD UI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1311747" y="1557574"/>
            <a:ext cx="6343654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Rectangle 79"/>
          <p:cNvSpPr/>
          <p:nvPr/>
        </p:nvSpPr>
        <p:spPr bwMode="auto">
          <a:xfrm>
            <a:off x="1333178" y="1188208"/>
            <a:ext cx="1164431" cy="2743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Source Sans Pro" panose="020B0503030403020204" pitchFamily="34" charset="0"/>
              </a:rPr>
              <a:t>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0780" y="2184712"/>
            <a:ext cx="46309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Source Sans Pro" panose="020B0503030403020204" pitchFamily="34" charset="0"/>
              </a:rPr>
              <a:t>40+ Project deep dive analysis to senior leadership, extensive data analysis to identify key issues in execution, support of project decisions, proposals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672205" y="1606094"/>
            <a:ext cx="46309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Source Sans Pro" panose="020B0503030403020204" pitchFamily="34" charset="0"/>
              </a:rPr>
              <a:t>Analysis continuing &amp; Status – 100+ Historical projects, 15+ High risk projects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57837" y="1187655"/>
            <a:ext cx="5132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Source Sans Pro" panose="020B0503030403020204" pitchFamily="34" charset="0"/>
              </a:rPr>
              <a:t>Drive the use of EPHD on more Projects, train project team members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418BAF-EDA6-40B2-89DC-98C30AAB141A}"/>
              </a:ext>
            </a:extLst>
          </p:cNvPr>
          <p:cNvSpPr/>
          <p:nvPr/>
        </p:nvSpPr>
        <p:spPr bwMode="auto">
          <a:xfrm>
            <a:off x="2532196" y="4555754"/>
            <a:ext cx="1268730" cy="20716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350" b="1" dirty="0">
                <a:latin typeface="Source Sans Pro" panose="020B0503030403020204" pitchFamily="34" charset="0"/>
              </a:rPr>
              <a:t>Q1</a:t>
            </a:r>
          </a:p>
        </p:txBody>
      </p:sp>
      <p:sp>
        <p:nvSpPr>
          <p:cNvPr id="41" name="Footer Placeholder 25">
            <a:extLst>
              <a:ext uri="{FF2B5EF4-FFF2-40B4-BE49-F238E27FC236}">
                <a16:creationId xmlns:a16="http://schemas.microsoft.com/office/drawing/2014/main" id="{CEB08D8D-5E28-4225-AFA9-83A7C4207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0400" y="4808350"/>
            <a:ext cx="2743200" cy="274320"/>
          </a:xfrm>
        </p:spPr>
        <p:txBody>
          <a:bodyPr/>
          <a:lstStyle/>
          <a:p>
            <a:r>
              <a:rPr lang="en-US" dirty="0"/>
              <a:t>HA20220485-001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BC020BC-B394-4A29-8A6F-00AC09E674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16" y="1513651"/>
            <a:ext cx="1216117" cy="302711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AF468A2-E1CD-47E8-A2B1-EF81D0ED6A2E}"/>
              </a:ext>
            </a:extLst>
          </p:cNvPr>
          <p:cNvSpPr/>
          <p:nvPr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9D34EE05-5B43-444A-9FF5-0D22E484A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EPHD data collection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F365-3BBB-4706-9303-6A257053B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A3A94D-7A83-415C-BE07-2941CBCC57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800" y="3210641"/>
            <a:ext cx="14146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0467F"/>
                </a:solidFill>
                <a:latin typeface="Source Sans Pro" panose="020B0503030403020204" pitchFamily="34" charset="0"/>
              </a:rPr>
              <a:t>Analytics is the easy part, </a:t>
            </a: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data and the  quality thereof, is the biggest challenge</a:t>
            </a:r>
            <a:endParaRPr lang="en-US" sz="1200" b="1" dirty="0">
              <a:solidFill>
                <a:srgbClr val="00467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E44753-8014-48BF-9A46-F4B1BCA08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832" y="990723"/>
            <a:ext cx="7375161" cy="3719474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2DD2D1B4-CECE-465E-9230-C150DC075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85" y="1597390"/>
            <a:ext cx="1274015" cy="16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0FAF0-24CF-4D25-B3DB-E4AD97351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272" y="982511"/>
            <a:ext cx="6947969" cy="340171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4FB016-D840-4B4D-8992-13A39EE9D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AE452-7C9E-42A0-B72A-B8871EAE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DB1811C8-677B-4ED3-95C4-14C45F0FD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A72114-2053-4CCC-961C-7878522592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5"/>
          <a:stretch/>
        </p:blipFill>
        <p:spPr>
          <a:xfrm>
            <a:off x="493412" y="637245"/>
            <a:ext cx="8582683" cy="395969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41818"/>
          </a:xfrm>
        </p:spPr>
        <p:txBody>
          <a:bodyPr/>
          <a:lstStyle/>
          <a:p>
            <a:r>
              <a:rPr lang="en-US" dirty="0"/>
              <a:t>EPHD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749A34-E4C3-4065-B167-FA950D05E7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BB6C1A-A604-489A-9802-50A7B1D98CBF}"/>
              </a:ext>
            </a:extLst>
          </p:cNvPr>
          <p:cNvSpPr txBox="1"/>
          <p:nvPr/>
        </p:nvSpPr>
        <p:spPr>
          <a:xfrm>
            <a:off x="439094" y="1114994"/>
            <a:ext cx="874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Project A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RIM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859F6-E613-4C53-B49B-2E4BD4BC6D19}"/>
              </a:ext>
            </a:extLst>
          </p:cNvPr>
          <p:cNvSpPr txBox="1"/>
          <p:nvPr/>
        </p:nvSpPr>
        <p:spPr>
          <a:xfrm>
            <a:off x="439094" y="2061320"/>
            <a:ext cx="874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Project B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RIM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DFE8F4-8D70-4F3D-B86F-78AA7CF499D6}"/>
              </a:ext>
            </a:extLst>
          </p:cNvPr>
          <p:cNvSpPr txBox="1"/>
          <p:nvPr/>
        </p:nvSpPr>
        <p:spPr>
          <a:xfrm>
            <a:off x="439094" y="3010076"/>
            <a:ext cx="874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Project C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RIM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CAE77D-C1AC-4BC9-A5A2-0B6782A9A0E4}"/>
              </a:ext>
            </a:extLst>
          </p:cNvPr>
          <p:cNvSpPr txBox="1"/>
          <p:nvPr/>
        </p:nvSpPr>
        <p:spPr>
          <a:xfrm>
            <a:off x="439094" y="3970795"/>
            <a:ext cx="874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Project D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RIM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5CFE804-D4D8-44CF-9015-2C6A61DCA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653" y="4611843"/>
            <a:ext cx="1361915" cy="53165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727AA0C-EDD7-4A2B-86D5-46EDD92FBB25}"/>
              </a:ext>
            </a:extLst>
          </p:cNvPr>
          <p:cNvSpPr/>
          <p:nvPr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6142A77A-2FA4-43D0-8B59-939BAABB4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57425-ABAA-4B07-9DBC-D64D818B1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076F45-2E5B-4549-B3A0-400443A7CB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pic>
        <p:nvPicPr>
          <p:cNvPr id="15" name="Picture 1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B1950799-778D-48EE-A540-A61E37033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92" y="1011004"/>
            <a:ext cx="6675654" cy="3789254"/>
          </a:xfrm>
          <a:prstGeom prst="rect">
            <a:avLst/>
          </a:prstGeom>
        </p:spPr>
      </p:pic>
      <p:pic>
        <p:nvPicPr>
          <p:cNvPr id="13" name="Picture 1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0748902-AB5B-414B-840C-935AB34EA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67" y="1026751"/>
            <a:ext cx="6587638" cy="3843779"/>
          </a:xfrm>
          <a:prstGeom prst="rect">
            <a:avLst/>
          </a:prstGeom>
        </p:spPr>
      </p:pic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B5BECB1-2888-4A09-BC45-42EA0C9C8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47" y="1007571"/>
            <a:ext cx="6250598" cy="3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9AF05F86-DB66-4E8D-9224-894C87675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A5EE4C3-6BC2-4FA1-A32E-C911EDF4D6A4}"/>
              </a:ext>
            </a:extLst>
          </p:cNvPr>
          <p:cNvSpPr txBox="1">
            <a:spLocks/>
          </p:cNvSpPr>
          <p:nvPr/>
        </p:nvSpPr>
        <p:spPr bwMode="white">
          <a:xfrm>
            <a:off x="457200" y="1"/>
            <a:ext cx="8229600" cy="7418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7600950" algn="l"/>
              </a:tabLst>
              <a:defRPr sz="2800" b="0" kern="1200">
                <a:solidFill>
                  <a:schemeClr val="bg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EPHD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061B47-2669-40D5-A9DA-353AA6D04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653" y="4611843"/>
            <a:ext cx="1361915" cy="53165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665D6-CF9D-40A1-98C8-F73E391A0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49646CA-88AD-4D26-8BE0-8D448D5E3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4807" r="775"/>
          <a:stretch/>
        </p:blipFill>
        <p:spPr>
          <a:xfrm>
            <a:off x="457200" y="725158"/>
            <a:ext cx="8346935" cy="3943071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926DA0-46D8-4594-98A9-9DB9B82F8182}"/>
              </a:ext>
            </a:extLst>
          </p:cNvPr>
          <p:cNvSpPr/>
          <p:nvPr/>
        </p:nvSpPr>
        <p:spPr bwMode="gray">
          <a:xfrm>
            <a:off x="8869345" y="4849087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5F06A4F-E3B0-46C0-A23D-AB912A10C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869346" y="4894806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lvl1pPr algn="ctr">
              <a:defRPr sz="9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E39DF700-FE3D-4E04-BD4B-426002AF437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6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2511"/>
          </a:xfrm>
        </p:spPr>
        <p:txBody>
          <a:bodyPr anchor="ctr">
            <a:normAutofit/>
          </a:bodyPr>
          <a:lstStyle/>
          <a:p>
            <a:r>
              <a:rPr lang="en-US" dirty="0"/>
              <a:t>Project Predictability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1DDD8C7-264E-FB65-0C2D-BEF8CDD70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9346" y="4894806"/>
            <a:ext cx="274320" cy="248694"/>
          </a:xfrm>
        </p:spPr>
        <p:txBody>
          <a:bodyPr/>
          <a:lstStyle/>
          <a:p>
            <a:pPr>
              <a:spcAft>
                <a:spcPts val="600"/>
              </a:spcAft>
            </a:pPr>
            <a:fld id="{E39DF700-FE3D-4E04-BD4B-426002AF437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9675F87-58FB-485F-86E6-F20858E4C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05" y="1351027"/>
            <a:ext cx="3360789" cy="3308603"/>
          </a:xfrm>
          <a:prstGeom prst="rect">
            <a:avLst/>
          </a:prstGeom>
          <a:noFill/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EB7AE9A-7D27-976E-E272-58A4E61168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0400" y="4808350"/>
            <a:ext cx="27432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HA20220485-001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4C56A-C5F8-4E2F-A869-17313279CF9D}"/>
              </a:ext>
            </a:extLst>
          </p:cNvPr>
          <p:cNvSpPr txBox="1"/>
          <p:nvPr/>
        </p:nvSpPr>
        <p:spPr>
          <a:xfrm>
            <a:off x="1082040" y="282702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EPHD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3A701-5387-4E12-AB2F-0D542155FC12}"/>
              </a:ext>
            </a:extLst>
          </p:cNvPr>
          <p:cNvSpPr txBox="1"/>
          <p:nvPr/>
        </p:nvSpPr>
        <p:spPr>
          <a:xfrm>
            <a:off x="7008305" y="2387084"/>
            <a:ext cx="155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Team Maturity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A26668-441A-4A30-9359-17C03E9A15DE}"/>
              </a:ext>
            </a:extLst>
          </p:cNvPr>
          <p:cNvCxnSpPr/>
          <p:nvPr/>
        </p:nvCxnSpPr>
        <p:spPr>
          <a:xfrm>
            <a:off x="1943100" y="3005328"/>
            <a:ext cx="1866900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3FBB18-B416-46C7-ABEF-7507160B938D}"/>
              </a:ext>
            </a:extLst>
          </p:cNvPr>
          <p:cNvCxnSpPr>
            <a:cxnSpLocks/>
          </p:cNvCxnSpPr>
          <p:nvPr/>
        </p:nvCxnSpPr>
        <p:spPr>
          <a:xfrm flipH="1">
            <a:off x="4917129" y="2628900"/>
            <a:ext cx="2001831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31802-24D8-40C9-BAFB-041ADE54B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03" y="244443"/>
            <a:ext cx="1619974" cy="4025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150" y="333090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Team Maturity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966954" y="1281087"/>
            <a:ext cx="796035" cy="7918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Team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Dynamic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66954" y="2184198"/>
            <a:ext cx="796035" cy="79182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Commitment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2494612" y="189742"/>
            <a:ext cx="6374734" cy="1240155"/>
          </a:xfrm>
          <a:prstGeom prst="rect">
            <a:avLst/>
          </a:prstGeom>
        </p:spPr>
        <p:txBody>
          <a:bodyPr/>
          <a:lstStyle>
            <a:lvl1pPr marL="282575" indent="-2825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ebdings" panose="05030102010509060703" pitchFamily="18" charset="2"/>
              <a:buChar char=""/>
              <a:tabLst>
                <a:tab pos="1600200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tabLst>
                <a:tab pos="16002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1682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16002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Source Sans Pro" panose="020B0503030403020204" pitchFamily="34" charset="0"/>
              </a:rPr>
              <a:t>One Project One Team!  - COLLABORATION!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Source Sans Pro" panose="020B0503030403020204" pitchFamily="34" charset="0"/>
              </a:rPr>
              <a:t>Understanding Values, Culture, Work Processes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latin typeface="Source Sans Pro" panose="020B0503030403020204" pitchFamily="34" charset="0"/>
              </a:rPr>
              <a:t>Team Commitment: Plan the work and work the plan!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959818" y="1159767"/>
            <a:ext cx="5435814" cy="1275244"/>
            <a:chOff x="2959818" y="1376109"/>
            <a:chExt cx="5435814" cy="127524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818" y="1376109"/>
              <a:ext cx="5435814" cy="127524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278932" y="1911869"/>
              <a:ext cx="18020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467F"/>
                  </a:solidFill>
                  <a:latin typeface="Source Sans Pro" panose="020B0503030403020204" pitchFamily="34" charset="0"/>
                </a:rPr>
                <a:t>Kick-Off Meetings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959818" y="2316887"/>
            <a:ext cx="5435814" cy="1275244"/>
            <a:chOff x="2959818" y="2556128"/>
            <a:chExt cx="5435814" cy="12752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818" y="2556128"/>
              <a:ext cx="5435814" cy="127524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278932" y="3099350"/>
              <a:ext cx="2396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00467F"/>
                  </a:solidFill>
                  <a:latin typeface="Source Sans Pro" panose="020B0503030403020204" pitchFamily="34" charset="0"/>
                </a:rPr>
                <a:t>Team Building Activities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5BA3-5BDE-4782-BE45-8239A8ADF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CBD4AD-C245-4829-B490-E4AD43AE4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771730" y="3315225"/>
            <a:ext cx="5843117" cy="1502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B7ED11-F147-43AB-B93B-85C1B9EAE7B4}"/>
              </a:ext>
            </a:extLst>
          </p:cNvPr>
          <p:cNvSpPr txBox="1"/>
          <p:nvPr/>
        </p:nvSpPr>
        <p:spPr>
          <a:xfrm>
            <a:off x="5278933" y="3960060"/>
            <a:ext cx="2920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Collaboration and Safe Environment!</a:t>
            </a:r>
          </a:p>
        </p:txBody>
      </p:sp>
    </p:spTree>
    <p:extLst>
      <p:ext uri="{BB962C8B-B14F-4D97-AF65-F5344CB8AC3E}">
        <p14:creationId xmlns:p14="http://schemas.microsoft.com/office/powerpoint/2010/main" val="16442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22F24E-5654-42D4-890A-199BA5A75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485"/>
            <a:ext cx="9144000" cy="36545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606F4B-23D1-42F8-B49B-774B6B429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</p:spTree>
    <p:extLst>
      <p:ext uri="{BB962C8B-B14F-4D97-AF65-F5344CB8AC3E}">
        <p14:creationId xmlns:p14="http://schemas.microsoft.com/office/powerpoint/2010/main" val="15348655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2314" y="2352656"/>
            <a:ext cx="5330825" cy="958381"/>
          </a:xfrm>
        </p:spPr>
        <p:txBody>
          <a:bodyPr/>
          <a:lstStyle/>
          <a:p>
            <a:r>
              <a:rPr lang="en-US" dirty="0"/>
              <a:t>People at the Center –</a:t>
            </a:r>
            <a:br>
              <a:rPr lang="en-US" dirty="0"/>
            </a:br>
            <a:r>
              <a:rPr lang="en-US" sz="2400" i="1" dirty="0"/>
              <a:t>What are we doing at Fluor?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140"/>
            <a:ext cx="2895600" cy="117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</a:rPr>
              <a:t>HA20220485-001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A4A10-67CA-486B-BC5E-C58716111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7" y="1500439"/>
            <a:ext cx="2676149" cy="2563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63" y="1508059"/>
            <a:ext cx="2785878" cy="2548133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3454400" y="2204837"/>
            <a:ext cx="2226733" cy="1410337"/>
          </a:xfrm>
          <a:prstGeom prst="rect">
            <a:avLst/>
          </a:prstGeom>
        </p:spPr>
        <p:txBody>
          <a:bodyPr>
            <a:normAutofit/>
          </a:bodyPr>
          <a:lstStyle>
            <a:lvl1pPr marL="282575" indent="-2825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ebdings" panose="05030102010509060703" pitchFamily="18" charset="2"/>
              <a:buChar char=""/>
              <a:tabLst>
                <a:tab pos="1600200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1730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tabLst>
                <a:tab pos="16002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1682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16002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1400" dirty="0">
                <a:latin typeface="Source Sans Pro" panose="020B0503030403020204" pitchFamily="34" charset="0"/>
              </a:rPr>
              <a:t>Not to give one-fits-all solution, but to share Fluor journey to achieve project predictability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7318C8-5FDD-4979-B1CA-29462765C8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</p:spTree>
    <p:extLst>
      <p:ext uri="{BB962C8B-B14F-4D97-AF65-F5344CB8AC3E}">
        <p14:creationId xmlns:p14="http://schemas.microsoft.com/office/powerpoint/2010/main" val="11519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green, sprinkler system, laser&#10;&#10;Description automatically generated">
            <a:extLst>
              <a:ext uri="{FF2B5EF4-FFF2-40B4-BE49-F238E27FC236}">
                <a16:creationId xmlns:a16="http://schemas.microsoft.com/office/drawing/2014/main" id="{1B4D15A5-5E67-42A5-B1E6-5052B99F1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9"/>
          <a:stretch/>
        </p:blipFill>
        <p:spPr>
          <a:xfrm>
            <a:off x="0" y="0"/>
            <a:ext cx="9143666" cy="451485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5840B-736D-41B9-81D1-493E45C25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2E19E-5261-42D9-90CA-2081A9CA2B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8826DB-D661-4212-8B03-42D232E1C189}"/>
              </a:ext>
            </a:extLst>
          </p:cNvPr>
          <p:cNvSpPr/>
          <p:nvPr/>
        </p:nvSpPr>
        <p:spPr>
          <a:xfrm>
            <a:off x="-1" y="1708115"/>
            <a:ext cx="6824220" cy="1727270"/>
          </a:xfrm>
          <a:custGeom>
            <a:avLst/>
            <a:gdLst>
              <a:gd name="connsiteX0" fmla="*/ 0 w 9144000"/>
              <a:gd name="connsiteY0" fmla="*/ 0 h 1727270"/>
              <a:gd name="connsiteX1" fmla="*/ 9144000 w 9144000"/>
              <a:gd name="connsiteY1" fmla="*/ 0 h 1727270"/>
              <a:gd name="connsiteX2" fmla="*/ 9144000 w 9144000"/>
              <a:gd name="connsiteY2" fmla="*/ 1727270 h 1727270"/>
              <a:gd name="connsiteX3" fmla="*/ 0 w 9144000"/>
              <a:gd name="connsiteY3" fmla="*/ 1727270 h 1727270"/>
              <a:gd name="connsiteX4" fmla="*/ 0 w 9144000"/>
              <a:gd name="connsiteY4" fmla="*/ 0 h 1727270"/>
              <a:gd name="connsiteX0" fmla="*/ 0 w 9144000"/>
              <a:gd name="connsiteY0" fmla="*/ 0 h 1727270"/>
              <a:gd name="connsiteX1" fmla="*/ 9144000 w 9144000"/>
              <a:gd name="connsiteY1" fmla="*/ 0 h 1727270"/>
              <a:gd name="connsiteX2" fmla="*/ 5094514 w 9144000"/>
              <a:gd name="connsiteY2" fmla="*/ 1727270 h 1727270"/>
              <a:gd name="connsiteX3" fmla="*/ 0 w 9144000"/>
              <a:gd name="connsiteY3" fmla="*/ 1727270 h 1727270"/>
              <a:gd name="connsiteX4" fmla="*/ 0 w 9144000"/>
              <a:gd name="connsiteY4" fmla="*/ 0 h 1727270"/>
              <a:gd name="connsiteX0" fmla="*/ 0 w 6852975"/>
              <a:gd name="connsiteY0" fmla="*/ 10048 h 1737318"/>
              <a:gd name="connsiteX1" fmla="*/ 6852975 w 6852975"/>
              <a:gd name="connsiteY1" fmla="*/ 0 h 1737318"/>
              <a:gd name="connsiteX2" fmla="*/ 5094514 w 6852975"/>
              <a:gd name="connsiteY2" fmla="*/ 1737318 h 1737318"/>
              <a:gd name="connsiteX3" fmla="*/ 0 w 6852975"/>
              <a:gd name="connsiteY3" fmla="*/ 1737318 h 1737318"/>
              <a:gd name="connsiteX4" fmla="*/ 0 w 6852975"/>
              <a:gd name="connsiteY4" fmla="*/ 10048 h 1737318"/>
              <a:gd name="connsiteX0" fmla="*/ 0 w 6824220"/>
              <a:gd name="connsiteY0" fmla="*/ 0 h 1727270"/>
              <a:gd name="connsiteX1" fmla="*/ 6824220 w 6824220"/>
              <a:gd name="connsiteY1" fmla="*/ 1454 h 1727270"/>
              <a:gd name="connsiteX2" fmla="*/ 5094514 w 6824220"/>
              <a:gd name="connsiteY2" fmla="*/ 1727270 h 1727270"/>
              <a:gd name="connsiteX3" fmla="*/ 0 w 6824220"/>
              <a:gd name="connsiteY3" fmla="*/ 1727270 h 1727270"/>
              <a:gd name="connsiteX4" fmla="*/ 0 w 6824220"/>
              <a:gd name="connsiteY4" fmla="*/ 0 h 172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4220" h="1727270">
                <a:moveTo>
                  <a:pt x="0" y="0"/>
                </a:moveTo>
                <a:lnTo>
                  <a:pt x="6824220" y="1454"/>
                </a:lnTo>
                <a:lnTo>
                  <a:pt x="5094514" y="1727270"/>
                </a:lnTo>
                <a:lnTo>
                  <a:pt x="0" y="172727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2CC8E">
                  <a:alpha val="51000"/>
                </a:srgbClr>
              </a:gs>
              <a:gs pos="100000">
                <a:srgbClr val="00467F"/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E5555-E637-432A-91DB-F69D3613C628}"/>
              </a:ext>
            </a:extLst>
          </p:cNvPr>
          <p:cNvSpPr txBox="1"/>
          <p:nvPr/>
        </p:nvSpPr>
        <p:spPr>
          <a:xfrm>
            <a:off x="2401012" y="1772540"/>
            <a:ext cx="387361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Lidia Stepanyuk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</a:rPr>
              <a:t>Office Lead, People and Culture - Project Management, Project Controls &amp; Estimating</a:t>
            </a:r>
          </a:p>
          <a:p>
            <a:pPr marL="285750" indent="-285750">
              <a:spcAft>
                <a:spcPts val="600"/>
              </a:spcAft>
            </a:pPr>
            <a:r>
              <a:rPr lang="nl-NL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	lidia.stepanyuk@fluor.com</a:t>
            </a:r>
          </a:p>
          <a:p>
            <a:pPr marL="285750" indent="-285750">
              <a:spcAft>
                <a:spcPts val="600"/>
              </a:spcAft>
            </a:pPr>
            <a:r>
              <a:rPr lang="nl-NL" sz="1200" dirty="0">
                <a:solidFill>
                  <a:schemeClr val="bg1"/>
                </a:solidFill>
                <a:latin typeface="Source Sans Pro" panose="020B0503030403020204" pitchFamily="34" charset="0"/>
              </a:rPr>
              <a:t>	+31 (0)23 543.2544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D6DB30-ABEB-4B84-9CAD-53EBE56C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2511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9C69B04-74FA-4DF7-A939-36A41220F6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7192" r="6765"/>
          <a:stretch/>
        </p:blipFill>
        <p:spPr>
          <a:xfrm>
            <a:off x="457200" y="1200149"/>
            <a:ext cx="1674363" cy="223523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14483BF-0696-4C3D-86AB-135C766CA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4266" y="2706670"/>
            <a:ext cx="265037" cy="3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75557" y="1206247"/>
            <a:ext cx="5133000" cy="3308603"/>
          </a:xfrm>
        </p:spPr>
        <p:txBody>
          <a:bodyPr>
            <a:normAutofit/>
          </a:bodyPr>
          <a:lstStyle/>
          <a:p>
            <a:r>
              <a:rPr lang="en-US" dirty="0"/>
              <a:t>Excellence in project execution – realistic start?</a:t>
            </a:r>
          </a:p>
          <a:p>
            <a:r>
              <a:rPr lang="en-US" dirty="0"/>
              <a:t>Project Predictability through: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 Systems/Benchmarks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 Team Maturity</a:t>
            </a:r>
          </a:p>
          <a:p>
            <a:r>
              <a:rPr lang="en-US" dirty="0"/>
              <a:t>People at the Center </a:t>
            </a:r>
          </a:p>
          <a:p>
            <a:pPr lvl="1"/>
            <a:r>
              <a:rPr lang="en-US" sz="2400" i="1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What are we doing at Fluor?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EF8C7C-6BEB-4B18-A1CC-78A75FF565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57" y="1206247"/>
            <a:ext cx="3360789" cy="330860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2511"/>
          </a:xfrm>
        </p:spPr>
        <p:txBody>
          <a:bodyPr anchor="ctr">
            <a:normAutofit/>
          </a:bodyPr>
          <a:lstStyle/>
          <a:p>
            <a:r>
              <a:rPr lang="en-US" dirty="0"/>
              <a:t>Why Are We Here?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6457D6-D076-4CD0-BAC9-77FE3E9DCD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0400" y="4808350"/>
            <a:ext cx="27432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HA20220485-001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869346" y="4894806"/>
            <a:ext cx="274320" cy="24869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39DF700-FE3D-4E04-BD4B-426002AF437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39955"/>
            <a:ext cx="5493895" cy="958381"/>
          </a:xfrm>
        </p:spPr>
        <p:txBody>
          <a:bodyPr/>
          <a:lstStyle/>
          <a:p>
            <a:r>
              <a:rPr lang="en-US" dirty="0"/>
              <a:t>Excellence in Project Execution</a:t>
            </a:r>
            <a:br>
              <a:rPr lang="en-US" dirty="0"/>
            </a:br>
            <a:br>
              <a:rPr lang="en-US" dirty="0"/>
            </a:br>
            <a:r>
              <a:rPr lang="en-US" sz="2400" i="1" dirty="0"/>
              <a:t>Realistic Start?</a:t>
            </a:r>
            <a:endParaRPr lang="en-US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87140"/>
            <a:ext cx="2895600" cy="117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</a:rPr>
              <a:t>HA20220485-001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A4A10-67CA-486B-BC5E-C58716111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A64F730-2B43-45D3-9E7E-116DE8AB2F91}"/>
              </a:ext>
            </a:extLst>
          </p:cNvPr>
          <p:cNvSpPr/>
          <p:nvPr/>
        </p:nvSpPr>
        <p:spPr>
          <a:xfrm>
            <a:off x="4515636" y="2523427"/>
            <a:ext cx="1785787" cy="2233666"/>
          </a:xfrm>
          <a:custGeom>
            <a:avLst/>
            <a:gdLst>
              <a:gd name="connsiteX0" fmla="*/ 1169168 w 1785787"/>
              <a:gd name="connsiteY0" fmla="*/ 0 h 2233666"/>
              <a:gd name="connsiteX1" fmla="*/ 1169898 w 1785787"/>
              <a:gd name="connsiteY1" fmla="*/ 28732 h 2233666"/>
              <a:gd name="connsiteX2" fmla="*/ 595143 w 1785787"/>
              <a:gd name="connsiteY2" fmla="*/ 1047799 h 2233666"/>
              <a:gd name="connsiteX3" fmla="*/ 0 w 1785787"/>
              <a:gd name="connsiteY3" fmla="*/ 2073998 h 2233666"/>
              <a:gd name="connsiteX4" fmla="*/ 595267 w 1785787"/>
              <a:gd name="connsiteY4" fmla="*/ 2233667 h 2233666"/>
              <a:gd name="connsiteX5" fmla="*/ 1785788 w 1785787"/>
              <a:gd name="connsiteY5" fmla="*/ 1043146 h 2233666"/>
              <a:gd name="connsiteX6" fmla="*/ 1169168 w 1785787"/>
              <a:gd name="connsiteY6" fmla="*/ 0 h 223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5787" h="2233666">
                <a:moveTo>
                  <a:pt x="1169168" y="0"/>
                </a:moveTo>
                <a:cubicBezTo>
                  <a:pt x="1169402" y="9582"/>
                  <a:pt x="1169898" y="19095"/>
                  <a:pt x="1169898" y="28732"/>
                </a:cubicBezTo>
                <a:cubicBezTo>
                  <a:pt x="1169898" y="460861"/>
                  <a:pt x="939646" y="839189"/>
                  <a:pt x="595143" y="1047799"/>
                </a:cubicBezTo>
                <a:cubicBezTo>
                  <a:pt x="593450" y="1486427"/>
                  <a:pt x="354484" y="1868858"/>
                  <a:pt x="0" y="2073998"/>
                </a:cubicBezTo>
                <a:cubicBezTo>
                  <a:pt x="175156" y="2175364"/>
                  <a:pt x="378342" y="2233667"/>
                  <a:pt x="595267" y="2233667"/>
                </a:cubicBezTo>
                <a:cubicBezTo>
                  <a:pt x="1252774" y="2233667"/>
                  <a:pt x="1785788" y="1700653"/>
                  <a:pt x="1785788" y="1043146"/>
                </a:cubicBezTo>
                <a:cubicBezTo>
                  <a:pt x="1785788" y="593753"/>
                  <a:pt x="1536717" y="202649"/>
                  <a:pt x="1169168" y="0"/>
                </a:cubicBezTo>
                <a:close/>
              </a:path>
            </a:pathLst>
          </a:custGeom>
          <a:solidFill>
            <a:srgbClr val="49A942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2175B2A-3DD5-499F-92E9-8334EDD1DC0B}"/>
              </a:ext>
            </a:extLst>
          </p:cNvPr>
          <p:cNvSpPr/>
          <p:nvPr/>
        </p:nvSpPr>
        <p:spPr>
          <a:xfrm>
            <a:off x="3304616" y="1361638"/>
            <a:ext cx="2380187" cy="1185867"/>
          </a:xfrm>
          <a:custGeom>
            <a:avLst/>
            <a:gdLst>
              <a:gd name="connsiteX0" fmla="*/ 1211019 w 2380187"/>
              <a:gd name="connsiteY0" fmla="*/ 1174069 h 1185867"/>
              <a:gd name="connsiteX1" fmla="*/ 1806287 w 2380187"/>
              <a:gd name="connsiteY1" fmla="*/ 1014401 h 1185867"/>
              <a:gd name="connsiteX2" fmla="*/ 2380187 w 2380187"/>
              <a:gd name="connsiteY2" fmla="*/ 1161789 h 1185867"/>
              <a:gd name="connsiteX3" fmla="*/ 1190397 w 2380187"/>
              <a:gd name="connsiteY3" fmla="*/ 0 h 1185867"/>
              <a:gd name="connsiteX4" fmla="*/ 0 w 2380187"/>
              <a:gd name="connsiteY4" fmla="*/ 1185868 h 1185867"/>
              <a:gd name="connsiteX5" fmla="*/ 615766 w 2380187"/>
              <a:gd name="connsiteY5" fmla="*/ 1014415 h 1185867"/>
              <a:gd name="connsiteX6" fmla="*/ 1211019 w 2380187"/>
              <a:gd name="connsiteY6" fmla="*/ 1174069 h 118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0187" h="1185867">
                <a:moveTo>
                  <a:pt x="1211019" y="1174069"/>
                </a:moveTo>
                <a:cubicBezTo>
                  <a:pt x="1386176" y="1072704"/>
                  <a:pt x="1589361" y="1014401"/>
                  <a:pt x="1806287" y="1014401"/>
                </a:cubicBezTo>
                <a:cubicBezTo>
                  <a:pt x="2014415" y="1014401"/>
                  <a:pt x="2209973" y="1067940"/>
                  <a:pt x="2380187" y="1161789"/>
                </a:cubicBezTo>
                <a:cubicBezTo>
                  <a:pt x="2364879" y="517594"/>
                  <a:pt x="1838267" y="0"/>
                  <a:pt x="1190397" y="0"/>
                </a:cubicBezTo>
                <a:cubicBezTo>
                  <a:pt x="534459" y="0"/>
                  <a:pt x="2519" y="530508"/>
                  <a:pt x="0" y="1185868"/>
                </a:cubicBezTo>
                <a:cubicBezTo>
                  <a:pt x="179672" y="1077068"/>
                  <a:pt x="390388" y="1014415"/>
                  <a:pt x="615766" y="1014415"/>
                </a:cubicBezTo>
                <a:cubicBezTo>
                  <a:pt x="832691" y="1014401"/>
                  <a:pt x="1035877" y="1072704"/>
                  <a:pt x="1211019" y="1174069"/>
                </a:cubicBezTo>
                <a:close/>
              </a:path>
            </a:pathLst>
          </a:custGeom>
          <a:solidFill>
            <a:srgbClr val="0D96D3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371E007-35BF-40B3-932E-E2A51C7D1044}"/>
              </a:ext>
            </a:extLst>
          </p:cNvPr>
          <p:cNvSpPr/>
          <p:nvPr/>
        </p:nvSpPr>
        <p:spPr>
          <a:xfrm>
            <a:off x="4512896" y="2376025"/>
            <a:ext cx="1169897" cy="1195187"/>
          </a:xfrm>
          <a:custGeom>
            <a:avLst/>
            <a:gdLst>
              <a:gd name="connsiteX0" fmla="*/ 0 w 1169897"/>
              <a:gd name="connsiteY0" fmla="*/ 159682 h 1195187"/>
              <a:gd name="connsiteX1" fmla="*/ 595267 w 1169897"/>
              <a:gd name="connsiteY1" fmla="*/ 1190535 h 1195187"/>
              <a:gd name="connsiteX2" fmla="*/ 595143 w 1169897"/>
              <a:gd name="connsiteY2" fmla="*/ 1195188 h 1195187"/>
              <a:gd name="connsiteX3" fmla="*/ 1169898 w 1169897"/>
              <a:gd name="connsiteY3" fmla="*/ 176120 h 1195187"/>
              <a:gd name="connsiteX4" fmla="*/ 1169168 w 1169897"/>
              <a:gd name="connsiteY4" fmla="*/ 147389 h 1195187"/>
              <a:gd name="connsiteX5" fmla="*/ 595267 w 1169897"/>
              <a:gd name="connsiteY5" fmla="*/ 0 h 1195187"/>
              <a:gd name="connsiteX6" fmla="*/ 0 w 1169897"/>
              <a:gd name="connsiteY6" fmla="*/ 159682 h 119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9897" h="1195187">
                <a:moveTo>
                  <a:pt x="0" y="159682"/>
                </a:moveTo>
                <a:cubicBezTo>
                  <a:pt x="355751" y="365553"/>
                  <a:pt x="595267" y="749952"/>
                  <a:pt x="595267" y="1190535"/>
                </a:cubicBezTo>
                <a:cubicBezTo>
                  <a:pt x="595267" y="1192090"/>
                  <a:pt x="595157" y="1193632"/>
                  <a:pt x="595143" y="1195188"/>
                </a:cubicBezTo>
                <a:cubicBezTo>
                  <a:pt x="939632" y="986578"/>
                  <a:pt x="1169898" y="608263"/>
                  <a:pt x="1169898" y="176120"/>
                </a:cubicBezTo>
                <a:cubicBezTo>
                  <a:pt x="1169898" y="166483"/>
                  <a:pt x="1169402" y="156970"/>
                  <a:pt x="1169168" y="147389"/>
                </a:cubicBezTo>
                <a:cubicBezTo>
                  <a:pt x="998954" y="53539"/>
                  <a:pt x="803381" y="0"/>
                  <a:pt x="595267" y="0"/>
                </a:cubicBezTo>
                <a:cubicBezTo>
                  <a:pt x="378342" y="14"/>
                  <a:pt x="175156" y="58317"/>
                  <a:pt x="0" y="159682"/>
                </a:cubicBezTo>
                <a:close/>
              </a:path>
            </a:pathLst>
          </a:custGeom>
          <a:solidFill>
            <a:srgbClr val="0D6333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D9071D9-F13F-4561-860B-F1B400991473}"/>
              </a:ext>
            </a:extLst>
          </p:cNvPr>
          <p:cNvSpPr/>
          <p:nvPr/>
        </p:nvSpPr>
        <p:spPr>
          <a:xfrm>
            <a:off x="2729862" y="2547505"/>
            <a:ext cx="1785773" cy="2209574"/>
          </a:xfrm>
          <a:custGeom>
            <a:avLst/>
            <a:gdLst>
              <a:gd name="connsiteX0" fmla="*/ 1191250 w 1785773"/>
              <a:gd name="connsiteY0" fmla="*/ 1047786 h 2209574"/>
              <a:gd name="connsiteX1" fmla="*/ 574631 w 1785773"/>
              <a:gd name="connsiteY1" fmla="*/ 4653 h 2209574"/>
              <a:gd name="connsiteX2" fmla="*/ 574754 w 1785773"/>
              <a:gd name="connsiteY2" fmla="*/ 0 h 2209574"/>
              <a:gd name="connsiteX3" fmla="*/ 0 w 1785773"/>
              <a:gd name="connsiteY3" fmla="*/ 1019054 h 2209574"/>
              <a:gd name="connsiteX4" fmla="*/ 1190520 w 1785773"/>
              <a:gd name="connsiteY4" fmla="*/ 2209575 h 2209574"/>
              <a:gd name="connsiteX5" fmla="*/ 1785774 w 1785773"/>
              <a:gd name="connsiteY5" fmla="*/ 2049906 h 2209574"/>
              <a:gd name="connsiteX6" fmla="*/ 1191250 w 1785773"/>
              <a:gd name="connsiteY6" fmla="*/ 1047786 h 220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5773" h="2209574">
                <a:moveTo>
                  <a:pt x="1191250" y="1047786"/>
                </a:moveTo>
                <a:cubicBezTo>
                  <a:pt x="823701" y="845137"/>
                  <a:pt x="574631" y="454033"/>
                  <a:pt x="574631" y="4653"/>
                </a:cubicBezTo>
                <a:cubicBezTo>
                  <a:pt x="574631" y="3098"/>
                  <a:pt x="574741" y="1556"/>
                  <a:pt x="574754" y="0"/>
                </a:cubicBezTo>
                <a:cubicBezTo>
                  <a:pt x="230265" y="208610"/>
                  <a:pt x="0" y="586925"/>
                  <a:pt x="0" y="1019054"/>
                </a:cubicBezTo>
                <a:cubicBezTo>
                  <a:pt x="0" y="1676561"/>
                  <a:pt x="533013" y="2209575"/>
                  <a:pt x="1190520" y="2209575"/>
                </a:cubicBezTo>
                <a:cubicBezTo>
                  <a:pt x="1407446" y="2209575"/>
                  <a:pt x="1610631" y="2151272"/>
                  <a:pt x="1785774" y="2049906"/>
                </a:cubicBezTo>
                <a:cubicBezTo>
                  <a:pt x="1437815" y="1848538"/>
                  <a:pt x="1201424" y="1476280"/>
                  <a:pt x="1191250" y="1047786"/>
                </a:cubicBezTo>
                <a:close/>
              </a:path>
            </a:pathLst>
          </a:custGeom>
          <a:solidFill>
            <a:srgbClr val="7A68AD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F145B90-A09B-4770-9838-E234AC9EBFDF}"/>
              </a:ext>
            </a:extLst>
          </p:cNvPr>
          <p:cNvSpPr/>
          <p:nvPr/>
        </p:nvSpPr>
        <p:spPr>
          <a:xfrm>
            <a:off x="3920809" y="3571213"/>
            <a:ext cx="1189666" cy="1026185"/>
          </a:xfrm>
          <a:custGeom>
            <a:avLst/>
            <a:gdLst>
              <a:gd name="connsiteX0" fmla="*/ 1189667 w 1189666"/>
              <a:gd name="connsiteY0" fmla="*/ 0 h 1026185"/>
              <a:gd name="connsiteX1" fmla="*/ 573901 w 1189666"/>
              <a:gd name="connsiteY1" fmla="*/ 171453 h 1026185"/>
              <a:gd name="connsiteX2" fmla="*/ 0 w 1189666"/>
              <a:gd name="connsiteY2" fmla="*/ 24065 h 1026185"/>
              <a:gd name="connsiteX3" fmla="*/ 594537 w 1189666"/>
              <a:gd name="connsiteY3" fmla="*/ 1026185 h 1026185"/>
              <a:gd name="connsiteX4" fmla="*/ 1189667 w 1189666"/>
              <a:gd name="connsiteY4" fmla="*/ 0 h 1026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666" h="1026185">
                <a:moveTo>
                  <a:pt x="1189667" y="0"/>
                </a:moveTo>
                <a:cubicBezTo>
                  <a:pt x="1009995" y="108800"/>
                  <a:pt x="799279" y="171453"/>
                  <a:pt x="573901" y="171453"/>
                </a:cubicBezTo>
                <a:cubicBezTo>
                  <a:pt x="365773" y="171453"/>
                  <a:pt x="170214" y="117913"/>
                  <a:pt x="0" y="24065"/>
                </a:cubicBezTo>
                <a:cubicBezTo>
                  <a:pt x="10187" y="452560"/>
                  <a:pt x="246565" y="824817"/>
                  <a:pt x="594537" y="1026185"/>
                </a:cubicBezTo>
                <a:cubicBezTo>
                  <a:pt x="949008" y="821058"/>
                  <a:pt x="1187987" y="438627"/>
                  <a:pt x="1189667" y="0"/>
                </a:cubicBezTo>
                <a:close/>
              </a:path>
            </a:pathLst>
          </a:custGeom>
          <a:solidFill>
            <a:srgbClr val="14477E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8D7F2E0-DFF3-4629-8DD7-94C5BCC2ED9F}"/>
              </a:ext>
            </a:extLst>
          </p:cNvPr>
          <p:cNvSpPr/>
          <p:nvPr/>
        </p:nvSpPr>
        <p:spPr>
          <a:xfrm>
            <a:off x="3304602" y="2376039"/>
            <a:ext cx="1211143" cy="1219252"/>
          </a:xfrm>
          <a:custGeom>
            <a:avLst/>
            <a:gdLst>
              <a:gd name="connsiteX0" fmla="*/ 616620 w 1211143"/>
              <a:gd name="connsiteY0" fmla="*/ 1219252 h 1219252"/>
              <a:gd name="connsiteX1" fmla="*/ 615890 w 1211143"/>
              <a:gd name="connsiteY1" fmla="*/ 1190521 h 1219252"/>
              <a:gd name="connsiteX2" fmla="*/ 1211143 w 1211143"/>
              <a:gd name="connsiteY2" fmla="*/ 159669 h 1219252"/>
              <a:gd name="connsiteX3" fmla="*/ 615890 w 1211143"/>
              <a:gd name="connsiteY3" fmla="*/ 0 h 1219252"/>
              <a:gd name="connsiteX4" fmla="*/ 124 w 1211143"/>
              <a:gd name="connsiteY4" fmla="*/ 171453 h 1219252"/>
              <a:gd name="connsiteX5" fmla="*/ 0 w 1211143"/>
              <a:gd name="connsiteY5" fmla="*/ 176106 h 1219252"/>
              <a:gd name="connsiteX6" fmla="*/ 616620 w 1211143"/>
              <a:gd name="connsiteY6" fmla="*/ 1219252 h 121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1143" h="1219252">
                <a:moveTo>
                  <a:pt x="616620" y="1219252"/>
                </a:moveTo>
                <a:cubicBezTo>
                  <a:pt x="616386" y="1209671"/>
                  <a:pt x="615890" y="1200158"/>
                  <a:pt x="615890" y="1190521"/>
                </a:cubicBezTo>
                <a:cubicBezTo>
                  <a:pt x="615890" y="749939"/>
                  <a:pt x="855406" y="365539"/>
                  <a:pt x="1211143" y="159669"/>
                </a:cubicBezTo>
                <a:cubicBezTo>
                  <a:pt x="1035987" y="58303"/>
                  <a:pt x="832801" y="0"/>
                  <a:pt x="615890" y="0"/>
                </a:cubicBezTo>
                <a:cubicBezTo>
                  <a:pt x="390512" y="0"/>
                  <a:pt x="179796" y="62667"/>
                  <a:pt x="124" y="171453"/>
                </a:cubicBezTo>
                <a:cubicBezTo>
                  <a:pt x="124" y="173009"/>
                  <a:pt x="0" y="174551"/>
                  <a:pt x="0" y="176106"/>
                </a:cubicBezTo>
                <a:cubicBezTo>
                  <a:pt x="14" y="625499"/>
                  <a:pt x="249085" y="1016603"/>
                  <a:pt x="616620" y="1219252"/>
                </a:cubicBezTo>
                <a:close/>
              </a:path>
            </a:pathLst>
          </a:custGeom>
          <a:solidFill>
            <a:srgbClr val="323085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14290B9-4CAB-442A-89D7-5E6B64D2FA57}"/>
              </a:ext>
            </a:extLst>
          </p:cNvPr>
          <p:cNvSpPr/>
          <p:nvPr/>
        </p:nvSpPr>
        <p:spPr>
          <a:xfrm>
            <a:off x="3917643" y="2535707"/>
            <a:ext cx="1190520" cy="1206972"/>
          </a:xfrm>
          <a:custGeom>
            <a:avLst/>
            <a:gdLst>
              <a:gd name="connsiteX0" fmla="*/ 595253 w 1190520"/>
              <a:gd name="connsiteY0" fmla="*/ 0 h 1206972"/>
              <a:gd name="connsiteX1" fmla="*/ 0 w 1190520"/>
              <a:gd name="connsiteY1" fmla="*/ 1030852 h 1206972"/>
              <a:gd name="connsiteX2" fmla="*/ 730 w 1190520"/>
              <a:gd name="connsiteY2" fmla="*/ 1059584 h 1206972"/>
              <a:gd name="connsiteX3" fmla="*/ 574631 w 1190520"/>
              <a:gd name="connsiteY3" fmla="*/ 1206972 h 1206972"/>
              <a:gd name="connsiteX4" fmla="*/ 1190397 w 1190520"/>
              <a:gd name="connsiteY4" fmla="*/ 1035519 h 1206972"/>
              <a:gd name="connsiteX5" fmla="*/ 1190520 w 1190520"/>
              <a:gd name="connsiteY5" fmla="*/ 1030866 h 1206972"/>
              <a:gd name="connsiteX6" fmla="*/ 595253 w 1190520"/>
              <a:gd name="connsiteY6" fmla="*/ 0 h 120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520" h="1206972">
                <a:moveTo>
                  <a:pt x="595253" y="0"/>
                </a:moveTo>
                <a:cubicBezTo>
                  <a:pt x="239503" y="205870"/>
                  <a:pt x="0" y="590270"/>
                  <a:pt x="0" y="1030852"/>
                </a:cubicBezTo>
                <a:cubicBezTo>
                  <a:pt x="0" y="1040489"/>
                  <a:pt x="496" y="1050002"/>
                  <a:pt x="730" y="1059584"/>
                </a:cubicBezTo>
                <a:cubicBezTo>
                  <a:pt x="170944" y="1153433"/>
                  <a:pt x="366516" y="1206972"/>
                  <a:pt x="574631" y="1206972"/>
                </a:cubicBezTo>
                <a:cubicBezTo>
                  <a:pt x="800008" y="1206972"/>
                  <a:pt x="1010738" y="1144305"/>
                  <a:pt x="1190397" y="1035519"/>
                </a:cubicBezTo>
                <a:cubicBezTo>
                  <a:pt x="1190397" y="1033964"/>
                  <a:pt x="1190520" y="1032422"/>
                  <a:pt x="1190520" y="1030866"/>
                </a:cubicBezTo>
                <a:cubicBezTo>
                  <a:pt x="1190520" y="590270"/>
                  <a:pt x="951004" y="205870"/>
                  <a:pt x="595253" y="0"/>
                </a:cubicBezTo>
                <a:close/>
              </a:path>
            </a:pathLst>
          </a:custGeom>
          <a:solidFill>
            <a:srgbClr val="000000"/>
          </a:solidFill>
          <a:ln w="1375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Excellence in Project Execution – Realistic Start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Realistic Estimate</a:t>
            </a:r>
          </a:p>
          <a:p>
            <a:r>
              <a:rPr lang="en-US" dirty="0"/>
              <a:t>Right “Partner”</a:t>
            </a:r>
          </a:p>
          <a:p>
            <a:r>
              <a:rPr lang="en-US" dirty="0"/>
              <a:t>Contract Terms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F13509-598A-4982-B0D4-279F68AA2A25}"/>
              </a:ext>
            </a:extLst>
          </p:cNvPr>
          <p:cNvSpPr txBox="1"/>
          <p:nvPr/>
        </p:nvSpPr>
        <p:spPr>
          <a:xfrm>
            <a:off x="3933133" y="1787895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GOOD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33F122-50AE-4687-A6EB-CCE1648756D1}"/>
              </a:ext>
            </a:extLst>
          </p:cNvPr>
          <p:cNvSpPr txBox="1"/>
          <p:nvPr/>
        </p:nvSpPr>
        <p:spPr>
          <a:xfrm>
            <a:off x="2874457" y="3480867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FAST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CF69E-D8EB-40CE-B763-9B5B701E5650}"/>
              </a:ext>
            </a:extLst>
          </p:cNvPr>
          <p:cNvSpPr txBox="1"/>
          <p:nvPr/>
        </p:nvSpPr>
        <p:spPr>
          <a:xfrm>
            <a:off x="5078846" y="3480867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CHEAP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B09309-82B3-4923-A79C-F14F2B910154}"/>
              </a:ext>
            </a:extLst>
          </p:cNvPr>
          <p:cNvGrpSpPr/>
          <p:nvPr/>
        </p:nvGrpSpPr>
        <p:grpSpPr>
          <a:xfrm>
            <a:off x="4030915" y="2835408"/>
            <a:ext cx="878767" cy="738664"/>
            <a:chOff x="4030915" y="2835408"/>
            <a:chExt cx="878767" cy="7386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079AED-8B77-411F-BEDD-35A7BD28D6F8}"/>
                </a:ext>
              </a:extLst>
            </p:cNvPr>
            <p:cNvSpPr txBox="1"/>
            <p:nvPr/>
          </p:nvSpPr>
          <p:spPr>
            <a:xfrm>
              <a:off x="4030915" y="2835408"/>
              <a:ext cx="87876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FAST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+ GOOD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+ CHEAP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IMPOSSIBLE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0378F9B-EE43-48F2-89AF-30E57369A85B}"/>
                </a:ext>
              </a:extLst>
            </p:cNvPr>
            <p:cNvCxnSpPr/>
            <p:nvPr/>
          </p:nvCxnSpPr>
          <p:spPr>
            <a:xfrm>
              <a:off x="4176313" y="3349775"/>
              <a:ext cx="638533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A3F5F7-0975-42AB-9BA5-D6AF26C6146D}"/>
              </a:ext>
            </a:extLst>
          </p:cNvPr>
          <p:cNvGrpSpPr/>
          <p:nvPr/>
        </p:nvGrpSpPr>
        <p:grpSpPr>
          <a:xfrm>
            <a:off x="4821259" y="2426372"/>
            <a:ext cx="720069" cy="553998"/>
            <a:chOff x="6472502" y="2606727"/>
            <a:chExt cx="720069" cy="55399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AA33E0-09D0-4F86-A081-49E589EF5207}"/>
                </a:ext>
              </a:extLst>
            </p:cNvPr>
            <p:cNvSpPr txBox="1"/>
            <p:nvPr/>
          </p:nvSpPr>
          <p:spPr>
            <a:xfrm>
              <a:off x="6472502" y="2606727"/>
              <a:ext cx="7200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GOOD</a:t>
              </a:r>
            </a:p>
            <a:p>
              <a:pPr algn="r"/>
              <a:r>
                <a:rPr lang="en-US" sz="1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+ CHEAP</a:t>
              </a:r>
            </a:p>
            <a:p>
              <a:pPr algn="r"/>
              <a:r>
                <a:rPr lang="en-US" sz="100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NOT FAST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8B34B5A-194C-4FE6-80F6-C0AD5800DB08}"/>
                </a:ext>
              </a:extLst>
            </p:cNvPr>
            <p:cNvCxnSpPr/>
            <p:nvPr/>
          </p:nvCxnSpPr>
          <p:spPr>
            <a:xfrm>
              <a:off x="6556549" y="2931815"/>
              <a:ext cx="541186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433A3D-F47B-48F7-B294-5E8D954C441E}"/>
              </a:ext>
            </a:extLst>
          </p:cNvPr>
          <p:cNvGrpSpPr/>
          <p:nvPr/>
        </p:nvGrpSpPr>
        <p:grpSpPr>
          <a:xfrm>
            <a:off x="3315452" y="2480401"/>
            <a:ext cx="846707" cy="577081"/>
            <a:chOff x="6303225" y="2694685"/>
            <a:chExt cx="846707" cy="5770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3CFC97-8A2E-4E3B-BC16-3E7C89E82367}"/>
                </a:ext>
              </a:extLst>
            </p:cNvPr>
            <p:cNvSpPr txBox="1"/>
            <p:nvPr/>
          </p:nvSpPr>
          <p:spPr>
            <a:xfrm>
              <a:off x="6303225" y="2694685"/>
              <a:ext cx="846707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GOOD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+ FAST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NOT CHEAP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0D3D33F-26E2-48EC-82A7-A8D73323EB18}"/>
                </a:ext>
              </a:extLst>
            </p:cNvPr>
            <p:cNvCxnSpPr/>
            <p:nvPr/>
          </p:nvCxnSpPr>
          <p:spPr>
            <a:xfrm>
              <a:off x="6513910" y="3041895"/>
              <a:ext cx="541186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0A43C7-EE7D-460E-8A55-DFB763AB473D}"/>
              </a:ext>
            </a:extLst>
          </p:cNvPr>
          <p:cNvGrpSpPr/>
          <p:nvPr/>
        </p:nvGrpSpPr>
        <p:grpSpPr>
          <a:xfrm>
            <a:off x="4117202" y="3744547"/>
            <a:ext cx="805029" cy="577081"/>
            <a:chOff x="6387542" y="2606727"/>
            <a:chExt cx="805029" cy="57708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3C7071-3DFD-4AAC-A4CF-825FF4C325B7}"/>
                </a:ext>
              </a:extLst>
            </p:cNvPr>
            <p:cNvSpPr txBox="1"/>
            <p:nvPr/>
          </p:nvSpPr>
          <p:spPr>
            <a:xfrm>
              <a:off x="6387542" y="2606727"/>
              <a:ext cx="805029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FAST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+ CHEAP</a:t>
              </a:r>
            </a:p>
            <a:p>
              <a:pPr algn="r"/>
              <a:r>
                <a:rPr lang="en-US" sz="1050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NOT GOOD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1D7BCCA-0CCD-47F9-A156-073893D79B17}"/>
                </a:ext>
              </a:extLst>
            </p:cNvPr>
            <p:cNvCxnSpPr/>
            <p:nvPr/>
          </p:nvCxnSpPr>
          <p:spPr>
            <a:xfrm>
              <a:off x="6556549" y="2961311"/>
              <a:ext cx="541186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FDA7EC5E-84BA-46E7-B1F2-6E99E3E9B3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</p:spTree>
    <p:extLst>
      <p:ext uri="{BB962C8B-B14F-4D97-AF65-F5344CB8AC3E}">
        <p14:creationId xmlns:p14="http://schemas.microsoft.com/office/powerpoint/2010/main" val="21224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3666" cy="108917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856"/>
            <a:ext cx="9144000" cy="36439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CE9FA5-B281-43E4-A8B9-7BE2D29586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</p:spTree>
    <p:extLst>
      <p:ext uri="{BB962C8B-B14F-4D97-AF65-F5344CB8AC3E}">
        <p14:creationId xmlns:p14="http://schemas.microsoft.com/office/powerpoint/2010/main" val="31875465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Starting Point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2567" y="1141407"/>
            <a:ext cx="8252577" cy="45322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What do we see…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0746856"/>
              </p:ext>
            </p:extLst>
          </p:nvPr>
        </p:nvGraphicFramePr>
        <p:xfrm>
          <a:off x="6019245" y="1594627"/>
          <a:ext cx="2586147" cy="2977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107637"/>
              </p:ext>
            </p:extLst>
          </p:nvPr>
        </p:nvGraphicFramePr>
        <p:xfrm>
          <a:off x="418855" y="1691298"/>
          <a:ext cx="2705901" cy="2966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54864EF-EBF3-4AC6-83E4-7AE248DCDE7F}"/>
              </a:ext>
            </a:extLst>
          </p:cNvPr>
          <p:cNvSpPr txBox="1">
            <a:spLocks/>
          </p:cNvSpPr>
          <p:nvPr/>
        </p:nvSpPr>
        <p:spPr>
          <a:xfrm>
            <a:off x="3124200" y="4887140"/>
            <a:ext cx="2895600" cy="117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Source Sans Pro" panose="020B0503030403020204" pitchFamily="34" charset="0"/>
              </a:rPr>
              <a:t>HA20220446-001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B74E01F9-2332-40CB-A81A-C900443E4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19" y="766736"/>
            <a:ext cx="2316162" cy="3805234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162D7D-48A3-4D61-AF5D-2C4F1D938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3B460A-BF2D-4DB6-8BD2-E88697FA9527}"/>
              </a:ext>
            </a:extLst>
          </p:cNvPr>
          <p:cNvSpPr/>
          <p:nvPr/>
        </p:nvSpPr>
        <p:spPr>
          <a:xfrm>
            <a:off x="6645256" y="2338466"/>
            <a:ext cx="667062" cy="667062"/>
          </a:xfrm>
          <a:prstGeom prst="roundRect">
            <a:avLst/>
          </a:prstGeom>
          <a:noFill/>
          <a:ln w="57150">
            <a:gradFill>
              <a:gsLst>
                <a:gs pos="0">
                  <a:srgbClr val="E31B2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5C3C1-C0E5-4B2F-A370-639D4FCD3ADB}"/>
              </a:ext>
            </a:extLst>
          </p:cNvPr>
          <p:cNvSpPr/>
          <p:nvPr/>
        </p:nvSpPr>
        <p:spPr>
          <a:xfrm>
            <a:off x="6645256" y="3152268"/>
            <a:ext cx="667062" cy="667062"/>
          </a:xfrm>
          <a:prstGeom prst="roundRect">
            <a:avLst/>
          </a:prstGeom>
          <a:noFill/>
          <a:ln w="57150">
            <a:gradFill>
              <a:gsLst>
                <a:gs pos="0">
                  <a:srgbClr val="E31B23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6" grpId="0">
        <p:bldAsOne/>
      </p:bldGraphic>
      <p:bldGraphic spid="7" grpId="0">
        <p:bldAsOne/>
      </p:bldGraphic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Predictability Through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9900" y="3282222"/>
            <a:ext cx="3848882" cy="958381"/>
          </a:xfrm>
        </p:spPr>
        <p:txBody>
          <a:bodyPr/>
          <a:lstStyle/>
          <a:p>
            <a:r>
              <a:rPr lang="en-GB" i="1" dirty="0"/>
              <a:t>Systems/Benchmarks</a:t>
            </a:r>
          </a:p>
          <a:p>
            <a:r>
              <a:rPr lang="en-GB" i="1" dirty="0"/>
              <a:t>Team Maturity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8F3F62-EC55-400B-8BFF-D189EEB9A8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D47C99-3325-4C53-AF13-077EFC08F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9DF700-FE3D-4E04-BD4B-426002AF437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912E-10C0-418B-AAED-231EDF9D2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F21560-323B-46F0-AD6A-8CD5F2EAF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9346" y="4886714"/>
            <a:ext cx="274320" cy="248694"/>
          </a:xfrm>
        </p:spPr>
        <p:txBody>
          <a:bodyPr/>
          <a:lstStyle/>
          <a:p>
            <a:fld id="{E39DF700-FE3D-4E04-BD4B-426002AF437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B033CC-BB4B-4EC9-94ED-F5823BF77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FF3CB-C086-4775-BE7F-167E6A9A69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HA20220485-001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FE4CC5-7087-48FD-9867-11A7908C39B6}"/>
              </a:ext>
            </a:extLst>
          </p:cNvPr>
          <p:cNvSpPr txBox="1">
            <a:spLocks/>
          </p:cNvSpPr>
          <p:nvPr/>
        </p:nvSpPr>
        <p:spPr bwMode="white">
          <a:xfrm>
            <a:off x="457200" y="2015013"/>
            <a:ext cx="1230494" cy="9825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tabLst>
                <a:tab pos="7600950" algn="l"/>
              </a:tabLst>
              <a:defRPr sz="2800" b="0" kern="1200">
                <a:solidFill>
                  <a:schemeClr val="bg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4AAA42"/>
                </a:solidFill>
              </a:rPr>
              <a:t>Key</a:t>
            </a:r>
          </a:p>
          <a:p>
            <a:r>
              <a:rPr lang="en-GB" sz="3200" b="1" dirty="0">
                <a:solidFill>
                  <a:srgbClr val="4AAA42"/>
                </a:solidFill>
              </a:rPr>
              <a:t>Focus</a:t>
            </a:r>
          </a:p>
          <a:p>
            <a:r>
              <a:rPr lang="en-GB" sz="3200" b="1" dirty="0">
                <a:solidFill>
                  <a:srgbClr val="4AAA42"/>
                </a:solidFill>
              </a:rPr>
              <a:t>Areas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F84A64-4AA3-4FE1-8776-64EA94A09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1137" y="136467"/>
            <a:ext cx="1977665" cy="49148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26E9E2-DCA4-4ED9-A393-72F90752FB8C}"/>
              </a:ext>
            </a:extLst>
          </p:cNvPr>
          <p:cNvSpPr txBox="1"/>
          <p:nvPr/>
        </p:nvSpPr>
        <p:spPr>
          <a:xfrm>
            <a:off x="5491005" y="424400"/>
            <a:ext cx="1674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Team Maturity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FEEB36-DE3A-4374-ACF9-34295551B9BD}"/>
              </a:ext>
            </a:extLst>
          </p:cNvPr>
          <p:cNvGrpSpPr/>
          <p:nvPr/>
        </p:nvGrpSpPr>
        <p:grpSpPr>
          <a:xfrm>
            <a:off x="1807098" y="136467"/>
            <a:ext cx="1967750" cy="4890181"/>
            <a:chOff x="7154412" y="1117600"/>
            <a:chExt cx="1619974" cy="40259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B54EA5-A83F-4F46-8C47-8D4A971D3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4412" y="1117600"/>
              <a:ext cx="1619974" cy="40259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053349-76DB-40A0-B426-066DF1AD8404}"/>
                </a:ext>
              </a:extLst>
            </p:cNvPr>
            <p:cNvSpPr txBox="1"/>
            <p:nvPr/>
          </p:nvSpPr>
          <p:spPr>
            <a:xfrm>
              <a:off x="7472022" y="1349657"/>
              <a:ext cx="984754" cy="27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Source Sans Pro" panose="020B0503030403020204" pitchFamily="34" charset="0"/>
                </a:rPr>
                <a:t>Monitoring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FC2DBCA7-3DCA-4321-B923-859EDF97C1E3}"/>
              </a:ext>
            </a:extLst>
          </p:cNvPr>
          <p:cNvSpPr/>
          <p:nvPr/>
        </p:nvSpPr>
        <p:spPr bwMode="auto">
          <a:xfrm>
            <a:off x="5656364" y="1496947"/>
            <a:ext cx="1338060" cy="133097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Team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Dynamic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8EEACCE-BF87-4B26-95DC-428770B7F144}"/>
              </a:ext>
            </a:extLst>
          </p:cNvPr>
          <p:cNvSpPr/>
          <p:nvPr/>
        </p:nvSpPr>
        <p:spPr bwMode="auto">
          <a:xfrm>
            <a:off x="5687574" y="2997524"/>
            <a:ext cx="1275639" cy="1268884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Commitment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F12E866-20D5-4319-8F6D-3DD67457E0E5}"/>
              </a:ext>
            </a:extLst>
          </p:cNvPr>
          <p:cNvSpPr/>
          <p:nvPr/>
        </p:nvSpPr>
        <p:spPr bwMode="auto">
          <a:xfrm>
            <a:off x="2153152" y="1487914"/>
            <a:ext cx="1275639" cy="126888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Realistic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Reporting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C8CD35-20C9-4AB9-B5F2-7AB4EA11CD63}"/>
              </a:ext>
            </a:extLst>
          </p:cNvPr>
          <p:cNvSpPr/>
          <p:nvPr/>
        </p:nvSpPr>
        <p:spPr bwMode="auto">
          <a:xfrm>
            <a:off x="2153152" y="2997523"/>
            <a:ext cx="1275639" cy="1268885"/>
          </a:xfrm>
          <a:prstGeom prst="ellipse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Predictive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467F"/>
                </a:solidFill>
                <a:latin typeface="Source Sans Pro" panose="020B0503030403020204" pitchFamily="34" charset="0"/>
              </a:rPr>
              <a:t>Analysis</a:t>
            </a:r>
          </a:p>
        </p:txBody>
      </p:sp>
      <p:sp>
        <p:nvSpPr>
          <p:cNvPr id="31" name="Footer Placeholder 25">
            <a:extLst>
              <a:ext uri="{FF2B5EF4-FFF2-40B4-BE49-F238E27FC236}">
                <a16:creationId xmlns:a16="http://schemas.microsoft.com/office/drawing/2014/main" id="{C7BE11AE-D5DA-4BC4-B611-8090D575792B}"/>
              </a:ext>
            </a:extLst>
          </p:cNvPr>
          <p:cNvSpPr txBox="1">
            <a:spLocks/>
          </p:cNvSpPr>
          <p:nvPr/>
        </p:nvSpPr>
        <p:spPr>
          <a:xfrm>
            <a:off x="3200400" y="4808350"/>
            <a:ext cx="2743200" cy="2743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>
                    <a:lumMod val="40000"/>
                    <a:lumOff val="60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HA20220485-001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8AAEFFB-8867-4A67-B275-0DDE7E919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92" y="1799013"/>
            <a:ext cx="2083632" cy="20578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7AC38E9-981A-49FA-A67A-1B1AE1AAF8AE}"/>
              </a:ext>
            </a:extLst>
          </p:cNvPr>
          <p:cNvSpPr/>
          <p:nvPr/>
        </p:nvSpPr>
        <p:spPr bwMode="gray">
          <a:xfrm>
            <a:off x="8869011" y="4848490"/>
            <a:ext cx="27432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panose="020B0503030403020204" pitchFamily="34" charset="0"/>
            </a:endParaRPr>
          </a:p>
        </p:txBody>
      </p:sp>
      <p:sp>
        <p:nvSpPr>
          <p:cNvPr id="34" name="Slide Number Placeholder 4">
            <a:extLst>
              <a:ext uri="{FF2B5EF4-FFF2-40B4-BE49-F238E27FC236}">
                <a16:creationId xmlns:a16="http://schemas.microsoft.com/office/drawing/2014/main" id="{8EA10E45-E90D-46DA-9279-2EB299CD80C4}"/>
              </a:ext>
            </a:extLst>
          </p:cNvPr>
          <p:cNvSpPr txBox="1">
            <a:spLocks/>
          </p:cNvSpPr>
          <p:nvPr/>
        </p:nvSpPr>
        <p:spPr bwMode="gray">
          <a:xfrm>
            <a:off x="8869012" y="4894209"/>
            <a:ext cx="274320" cy="248694"/>
          </a:xfrm>
          <a:prstGeom prst="rect">
            <a:avLst/>
          </a:prstGeom>
          <a:solidFill>
            <a:srgbClr val="4AAA42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9DF700-FE3D-4E04-BD4B-426002AF437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MKTG-09A_AV20200018">
  <a:themeElements>
    <a:clrScheme name="MKTG-09A">
      <a:dk1>
        <a:srgbClr val="4C565D"/>
      </a:dk1>
      <a:lt1>
        <a:sysClr val="window" lastClr="FFFFFF"/>
      </a:lt1>
      <a:dk2>
        <a:srgbClr val="00467F"/>
      </a:dk2>
      <a:lt2>
        <a:srgbClr val="EEECE1"/>
      </a:lt2>
      <a:accent1>
        <a:srgbClr val="0096D7"/>
      </a:accent1>
      <a:accent2>
        <a:srgbClr val="98002E"/>
      </a:accent2>
      <a:accent3>
        <a:srgbClr val="4AAA42"/>
      </a:accent3>
      <a:accent4>
        <a:srgbClr val="7A68AE"/>
      </a:accent4>
      <a:accent5>
        <a:srgbClr val="FFC425"/>
      </a:accent5>
      <a:accent6>
        <a:srgbClr val="F58025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60000"/>
            <a:lumOff val="40000"/>
          </a:schemeClr>
        </a:solidFill>
        <a:ln w="12700">
          <a:noFill/>
        </a:ln>
      </a:spPr>
      <a:bodyPr rtlCol="0" anchor="ctr"/>
      <a:lstStyle>
        <a:defPPr>
          <a:defRPr sz="900" b="1" dirty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40000"/>
              <a:lumOff val="6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KTG-09A.potx" id="{B630D4B2-F319-4FBA-AE62-2F422F4B3899}" vid="{638A894B-205F-41EB-83EF-9A0B66297B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MKTG-09A</Template>
  <TotalTime>7140</TotalTime>
  <Words>484</Words>
  <Application>Microsoft Office PowerPoint</Application>
  <PresentationFormat>On-screen Show (16:9)</PresentationFormat>
  <Paragraphs>172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Source Sans Pro</vt:lpstr>
      <vt:lpstr>Webdings</vt:lpstr>
      <vt:lpstr>Wingdings</vt:lpstr>
      <vt:lpstr>MKTG-09A_AV20200018</vt:lpstr>
      <vt:lpstr>Securing Project Predictability</vt:lpstr>
      <vt:lpstr>Why Are We Here?</vt:lpstr>
      <vt:lpstr>Why Are We Here?</vt:lpstr>
      <vt:lpstr>Excellence in Project Execution  Realistic Start?</vt:lpstr>
      <vt:lpstr>Excellence in Project Execution – Realistic Start</vt:lpstr>
      <vt:lpstr>PowerPoint Presentation</vt:lpstr>
      <vt:lpstr>Starting Point</vt:lpstr>
      <vt:lpstr>Project Predictability Through </vt:lpstr>
      <vt:lpstr>PowerPoint Presentation</vt:lpstr>
      <vt:lpstr>EPHD Journey and Value Delivery</vt:lpstr>
      <vt:lpstr>EPHD data collection</vt:lpstr>
      <vt:lpstr>EPHD</vt:lpstr>
      <vt:lpstr>EPHD</vt:lpstr>
      <vt:lpstr>EPHD</vt:lpstr>
      <vt:lpstr>PowerPoint Presentation</vt:lpstr>
      <vt:lpstr>Project Predictability</vt:lpstr>
      <vt:lpstr>PowerPoint Presentation</vt:lpstr>
      <vt:lpstr>PowerPoint Presentation</vt:lpstr>
      <vt:lpstr>People at the Center – What are we doing at Fluor?</vt:lpstr>
      <vt:lpstr>Contact Information</vt:lpstr>
    </vt:vector>
  </TitlesOfParts>
  <Company>Fluor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Schuitemaker</dc:creator>
  <cp:keywords>Fluor MKTG-09; AV20210044</cp:keywords>
  <cp:lastModifiedBy>Lidia Stepanyuk</cp:lastModifiedBy>
  <cp:revision>260</cp:revision>
  <cp:lastPrinted>2019-02-14T22:00:31Z</cp:lastPrinted>
  <dcterms:created xsi:type="dcterms:W3CDTF">2022-02-22T16:17:23Z</dcterms:created>
  <dcterms:modified xsi:type="dcterms:W3CDTF">2022-11-23T07:45:17Z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9d746c0-3369-42be-bf83-6862f3f56ae7_Enabled">
    <vt:lpwstr>true</vt:lpwstr>
  </property>
  <property fmtid="{D5CDD505-2E9C-101B-9397-08002B2CF9AE}" pid="3" name="MSIP_Label_e9d746c0-3369-42be-bf83-6862f3f56ae7_SetDate">
    <vt:lpwstr>2021-03-29T14:30:57Z</vt:lpwstr>
  </property>
  <property fmtid="{D5CDD505-2E9C-101B-9397-08002B2CF9AE}" pid="4" name="MSIP_Label_e9d746c0-3369-42be-bf83-6862f3f56ae7_Method">
    <vt:lpwstr>Standard</vt:lpwstr>
  </property>
  <property fmtid="{D5CDD505-2E9C-101B-9397-08002B2CF9AE}" pid="5" name="MSIP_Label_e9d746c0-3369-42be-bf83-6862f3f56ae7_Name">
    <vt:lpwstr>Fluor General</vt:lpwstr>
  </property>
  <property fmtid="{D5CDD505-2E9C-101B-9397-08002B2CF9AE}" pid="6" name="MSIP_Label_e9d746c0-3369-42be-bf83-6862f3f56ae7_SiteId">
    <vt:lpwstr>75864cfe-f26d-419c-b69d-c638695b5533</vt:lpwstr>
  </property>
  <property fmtid="{D5CDD505-2E9C-101B-9397-08002B2CF9AE}" pid="7" name="MSIP_Label_e9d746c0-3369-42be-bf83-6862f3f56ae7_ActionId">
    <vt:lpwstr>59c9c838-1d61-4d2e-8e4b-faa932bf2f3d</vt:lpwstr>
  </property>
  <property fmtid="{D5CDD505-2E9C-101B-9397-08002B2CF9AE}" pid="8" name="MSIP_Label_e9d746c0-3369-42be-bf83-6862f3f56ae7_ContentBits">
    <vt:lpwstr>0</vt:lpwstr>
  </property>
</Properties>
</file>