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3"/>
  </p:sldMasterIdLst>
  <p:notesMasterIdLst>
    <p:notesMasterId r:id="rId17"/>
  </p:notesMasterIdLst>
  <p:sldIdLst>
    <p:sldId id="358" r:id="rId4"/>
    <p:sldId id="2147471543" r:id="rId5"/>
    <p:sldId id="2147471540" r:id="rId6"/>
    <p:sldId id="2147375440" r:id="rId7"/>
    <p:sldId id="2145706912" r:id="rId8"/>
    <p:sldId id="2147471549" r:id="rId9"/>
    <p:sldId id="2147471550" r:id="rId10"/>
    <p:sldId id="2147375439" r:id="rId11"/>
    <p:sldId id="2147471541" r:id="rId12"/>
    <p:sldId id="2147471551" r:id="rId13"/>
    <p:sldId id="2147375438" r:id="rId14"/>
    <p:sldId id="2147471548" r:id="rId15"/>
    <p:sldId id="2145706908"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801D0A-F157-1C0F-0137-38566D320C58}" name="George Blessley-Redgrave" initials="GB" userId="S::george.blessley-redgrave@pipint.com::f590b4f6-46fc-4402-b1c6-d0675e768720" providerId="AD"/>
  <p188:author id="{C81781A1-E16D-4CE2-B8C4-E5CE1AF21594}" name="Patrick Kolla" initials="PK" userId="Patrick Kolla" providerId="None"/>
  <p188:author id="{B74949A8-F645-471E-F53B-243C112712D2}" name="Sarah Blower" initials="SB" userId="S::sarah.blower@pipint.com::22cf34e3-694e-4dc3-ba16-0c211e033c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Blower" initials="SB" lastIdx="1" clrIdx="0">
    <p:extLst>
      <p:ext uri="{19B8F6BF-5375-455C-9EA6-DF929625EA0E}">
        <p15:presenceInfo xmlns:p15="http://schemas.microsoft.com/office/powerpoint/2012/main" userId="S::sarah.blower@pipint.com::22cf34e3-694e-4dc3-ba16-0c211e033c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99A9"/>
    <a:srgbClr val="B8E1E2"/>
    <a:srgbClr val="0099A8"/>
    <a:srgbClr val="D9D9D9"/>
    <a:srgbClr val="BFBFBF"/>
    <a:srgbClr val="006990"/>
    <a:srgbClr val="125C76"/>
    <a:srgbClr val="31373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6197" autoAdjust="0"/>
  </p:normalViewPr>
  <p:slideViewPr>
    <p:cSldViewPr snapToGrid="0">
      <p:cViewPr varScale="1">
        <p:scale>
          <a:sx n="119" d="100"/>
          <a:sy n="119" d="100"/>
        </p:scale>
        <p:origin x="25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58144399439614E-2"/>
          <c:y val="0.16774944590933935"/>
          <c:w val="0.90425250010033964"/>
          <c:h val="0.66037133083867416"/>
        </c:manualLayout>
      </c:layout>
      <c:barChart>
        <c:barDir val="col"/>
        <c:grouping val="clustered"/>
        <c:varyColors val="0"/>
        <c:ser>
          <c:idx val="0"/>
          <c:order val="0"/>
          <c:tx>
            <c:strRef>
              <c:f>Sheet1!$B$1</c:f>
              <c:strCache>
                <c:ptCount val="1"/>
                <c:pt idx="0">
                  <c:v>Actual</c:v>
                </c:pt>
              </c:strCache>
            </c:strRef>
          </c:tx>
          <c:spPr>
            <a:solidFill>
              <a:schemeClr val="tx2">
                <a:alpha val="46000"/>
              </a:schemeClr>
            </a:solidFill>
            <a:ln>
              <a:noFill/>
            </a:ln>
            <a:effectLst/>
          </c:spPr>
          <c:invertIfNegative val="0"/>
          <c:cat>
            <c:strRef>
              <c:f>Sheet1!$A$2:$A$36</c:f>
              <c:strCache>
                <c:ptCount val="35"/>
                <c:pt idx="0">
                  <c:v>Wk 1</c:v>
                </c:pt>
                <c:pt idx="1">
                  <c:v>02/01</c:v>
                </c:pt>
                <c:pt idx="2">
                  <c:v>03/01</c:v>
                </c:pt>
                <c:pt idx="3">
                  <c:v>04/01</c:v>
                </c:pt>
                <c:pt idx="4">
                  <c:v>05/01</c:v>
                </c:pt>
                <c:pt idx="5">
                  <c:v>06/01</c:v>
                </c:pt>
                <c:pt idx="6">
                  <c:v>07/01</c:v>
                </c:pt>
                <c:pt idx="7">
                  <c:v>Wk 2</c:v>
                </c:pt>
                <c:pt idx="8">
                  <c:v>Wk 2</c:v>
                </c:pt>
                <c:pt idx="9">
                  <c:v>Wk 2</c:v>
                </c:pt>
                <c:pt idx="10">
                  <c:v>Wk 2</c:v>
                </c:pt>
                <c:pt idx="11">
                  <c:v>Wk 2</c:v>
                </c:pt>
                <c:pt idx="12">
                  <c:v>Wk 2</c:v>
                </c:pt>
                <c:pt idx="13">
                  <c:v>Wk 3</c:v>
                </c:pt>
                <c:pt idx="14">
                  <c:v>Wk 3</c:v>
                </c:pt>
                <c:pt idx="15">
                  <c:v>Wk 3</c:v>
                </c:pt>
                <c:pt idx="16">
                  <c:v>Wk 3</c:v>
                </c:pt>
                <c:pt idx="17">
                  <c:v>Wk 3</c:v>
                </c:pt>
                <c:pt idx="18">
                  <c:v>Wk 3</c:v>
                </c:pt>
                <c:pt idx="19">
                  <c:v>Wk 3</c:v>
                </c:pt>
                <c:pt idx="20">
                  <c:v>Wk 3</c:v>
                </c:pt>
                <c:pt idx="21">
                  <c:v>Wk 4</c:v>
                </c:pt>
                <c:pt idx="22">
                  <c:v>Wk 4</c:v>
                </c:pt>
                <c:pt idx="23">
                  <c:v>Wk 4</c:v>
                </c:pt>
                <c:pt idx="24">
                  <c:v>Wk 4</c:v>
                </c:pt>
                <c:pt idx="25">
                  <c:v>Wk 4</c:v>
                </c:pt>
                <c:pt idx="26">
                  <c:v>Wk 4</c:v>
                </c:pt>
                <c:pt idx="27">
                  <c:v>Wk 4</c:v>
                </c:pt>
                <c:pt idx="28">
                  <c:v>Wk 5</c:v>
                </c:pt>
                <c:pt idx="29">
                  <c:v>Wk 5</c:v>
                </c:pt>
                <c:pt idx="30">
                  <c:v>Wk 5</c:v>
                </c:pt>
                <c:pt idx="31">
                  <c:v>Wk 5</c:v>
                </c:pt>
                <c:pt idx="32">
                  <c:v>Wk 5</c:v>
                </c:pt>
                <c:pt idx="33">
                  <c:v>Wk 5</c:v>
                </c:pt>
                <c:pt idx="34">
                  <c:v>Wk 5</c:v>
                </c:pt>
              </c:strCache>
            </c:strRef>
          </c:cat>
          <c:val>
            <c:numRef>
              <c:f>Sheet1!$B$2:$B$36</c:f>
              <c:numCache>
                <c:formatCode>General</c:formatCode>
                <c:ptCount val="35"/>
                <c:pt idx="0">
                  <c:v>6000</c:v>
                </c:pt>
                <c:pt idx="1">
                  <c:v>9000</c:v>
                </c:pt>
                <c:pt idx="2">
                  <c:v>12000</c:v>
                </c:pt>
                <c:pt idx="3">
                  <c:v>11900</c:v>
                </c:pt>
                <c:pt idx="4">
                  <c:v>8800</c:v>
                </c:pt>
                <c:pt idx="5">
                  <c:v>10950</c:v>
                </c:pt>
                <c:pt idx="7">
                  <c:v>13500</c:v>
                </c:pt>
                <c:pt idx="8">
                  <c:v>13550</c:v>
                </c:pt>
                <c:pt idx="9">
                  <c:v>9900</c:v>
                </c:pt>
                <c:pt idx="10">
                  <c:v>13500</c:v>
                </c:pt>
                <c:pt idx="11">
                  <c:v>15500</c:v>
                </c:pt>
                <c:pt idx="12">
                  <c:v>17000</c:v>
                </c:pt>
                <c:pt idx="13">
                  <c:v>19500</c:v>
                </c:pt>
                <c:pt idx="14">
                  <c:v>16000</c:v>
                </c:pt>
                <c:pt idx="15">
                  <c:v>13800</c:v>
                </c:pt>
                <c:pt idx="16">
                  <c:v>14800</c:v>
                </c:pt>
                <c:pt idx="17">
                  <c:v>13000</c:v>
                </c:pt>
                <c:pt idx="18">
                  <c:v>9000</c:v>
                </c:pt>
                <c:pt idx="19">
                  <c:v>9900</c:v>
                </c:pt>
                <c:pt idx="20">
                  <c:v>14500</c:v>
                </c:pt>
                <c:pt idx="21">
                  <c:v>14450</c:v>
                </c:pt>
                <c:pt idx="22">
                  <c:v>14300</c:v>
                </c:pt>
                <c:pt idx="23">
                  <c:v>13900</c:v>
                </c:pt>
                <c:pt idx="24">
                  <c:v>13900</c:v>
                </c:pt>
                <c:pt idx="25">
                  <c:v>14000</c:v>
                </c:pt>
                <c:pt idx="26">
                  <c:v>13000</c:v>
                </c:pt>
                <c:pt idx="27">
                  <c:v>13800</c:v>
                </c:pt>
                <c:pt idx="28">
                  <c:v>19000</c:v>
                </c:pt>
                <c:pt idx="29">
                  <c:v>11500</c:v>
                </c:pt>
                <c:pt idx="30">
                  <c:v>13000</c:v>
                </c:pt>
                <c:pt idx="31">
                  <c:v>14700</c:v>
                </c:pt>
                <c:pt idx="32">
                  <c:v>15500</c:v>
                </c:pt>
                <c:pt idx="33">
                  <c:v>15000</c:v>
                </c:pt>
                <c:pt idx="34">
                  <c:v>14800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151-4B90-A912-F7C9057CD219}"/>
            </c:ext>
          </c:extLst>
        </c:ser>
        <c:dLbls>
          <c:showLegendKey val="0"/>
          <c:showVal val="0"/>
          <c:showCatName val="0"/>
          <c:showSerName val="0"/>
          <c:showPercent val="0"/>
          <c:showBubbleSize val="0"/>
        </c:dLbls>
        <c:gapWidth val="108"/>
        <c:overlap val="-27"/>
        <c:axId val="594189312"/>
        <c:axId val="588775424"/>
      </c:barChart>
      <c:lineChart>
        <c:grouping val="standard"/>
        <c:varyColors val="0"/>
        <c:ser>
          <c:idx val="1"/>
          <c:order val="1"/>
          <c:tx>
            <c:strRef>
              <c:f>Sheet1!$C$1</c:f>
              <c:strCache>
                <c:ptCount val="1"/>
                <c:pt idx="0">
                  <c:v>Baseline, prior 12 months</c:v>
                </c:pt>
              </c:strCache>
            </c:strRef>
          </c:tx>
          <c:spPr>
            <a:ln w="25400" cap="rnd">
              <a:solidFill>
                <a:srgbClr val="7F132C"/>
              </a:solidFill>
              <a:prstDash val="dash"/>
              <a:round/>
            </a:ln>
            <a:effectLst/>
          </c:spPr>
          <c:marker>
            <c:symbol val="none"/>
          </c:marker>
          <c:cat>
            <c:strRef>
              <c:f>Sheet1!$A$2:$A$36</c:f>
              <c:strCache>
                <c:ptCount val="35"/>
                <c:pt idx="0">
                  <c:v>Wk 1</c:v>
                </c:pt>
                <c:pt idx="1">
                  <c:v>02/01</c:v>
                </c:pt>
                <c:pt idx="2">
                  <c:v>03/01</c:v>
                </c:pt>
                <c:pt idx="3">
                  <c:v>04/01</c:v>
                </c:pt>
                <c:pt idx="4">
                  <c:v>05/01</c:v>
                </c:pt>
                <c:pt idx="5">
                  <c:v>06/01</c:v>
                </c:pt>
                <c:pt idx="6">
                  <c:v>07/01</c:v>
                </c:pt>
                <c:pt idx="7">
                  <c:v>Wk 2</c:v>
                </c:pt>
                <c:pt idx="8">
                  <c:v>Wk 2</c:v>
                </c:pt>
                <c:pt idx="9">
                  <c:v>Wk 2</c:v>
                </c:pt>
                <c:pt idx="10">
                  <c:v>Wk 2</c:v>
                </c:pt>
                <c:pt idx="11">
                  <c:v>Wk 2</c:v>
                </c:pt>
                <c:pt idx="12">
                  <c:v>Wk 2</c:v>
                </c:pt>
                <c:pt idx="13">
                  <c:v>Wk 3</c:v>
                </c:pt>
                <c:pt idx="14">
                  <c:v>Wk 3</c:v>
                </c:pt>
                <c:pt idx="15">
                  <c:v>Wk 3</c:v>
                </c:pt>
                <c:pt idx="16">
                  <c:v>Wk 3</c:v>
                </c:pt>
                <c:pt idx="17">
                  <c:v>Wk 3</c:v>
                </c:pt>
                <c:pt idx="18">
                  <c:v>Wk 3</c:v>
                </c:pt>
                <c:pt idx="19">
                  <c:v>Wk 3</c:v>
                </c:pt>
                <c:pt idx="20">
                  <c:v>Wk 3</c:v>
                </c:pt>
                <c:pt idx="21">
                  <c:v>Wk 4</c:v>
                </c:pt>
                <c:pt idx="22">
                  <c:v>Wk 4</c:v>
                </c:pt>
                <c:pt idx="23">
                  <c:v>Wk 4</c:v>
                </c:pt>
                <c:pt idx="24">
                  <c:v>Wk 4</c:v>
                </c:pt>
                <c:pt idx="25">
                  <c:v>Wk 4</c:v>
                </c:pt>
                <c:pt idx="26">
                  <c:v>Wk 4</c:v>
                </c:pt>
                <c:pt idx="27">
                  <c:v>Wk 4</c:v>
                </c:pt>
                <c:pt idx="28">
                  <c:v>Wk 5</c:v>
                </c:pt>
                <c:pt idx="29">
                  <c:v>Wk 5</c:v>
                </c:pt>
                <c:pt idx="30">
                  <c:v>Wk 5</c:v>
                </c:pt>
                <c:pt idx="31">
                  <c:v>Wk 5</c:v>
                </c:pt>
                <c:pt idx="32">
                  <c:v>Wk 5</c:v>
                </c:pt>
                <c:pt idx="33">
                  <c:v>Wk 5</c:v>
                </c:pt>
                <c:pt idx="34">
                  <c:v>Wk 5</c:v>
                </c:pt>
              </c:strCache>
            </c:strRef>
          </c:cat>
          <c:val>
            <c:numRef>
              <c:f>Sheet1!$C$2:$C$36</c:f>
              <c:numCache>
                <c:formatCode>General</c:formatCode>
                <c:ptCount val="35"/>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151-4B90-A912-F7C9057CD219}"/>
            </c:ext>
          </c:extLst>
        </c:ser>
        <c:ser>
          <c:idx val="2"/>
          <c:order val="2"/>
          <c:tx>
            <c:strRef>
              <c:f>Sheet1!$D$1</c:f>
              <c:strCache>
                <c:ptCount val="1"/>
                <c:pt idx="0">
                  <c:v>New Target</c:v>
                </c:pt>
              </c:strCache>
            </c:strRef>
          </c:tx>
          <c:spPr>
            <a:ln w="25400">
              <a:solidFill>
                <a:srgbClr val="7F132C"/>
              </a:solidFill>
              <a:prstDash val="solid"/>
            </a:ln>
          </c:spPr>
          <c:marker>
            <c:symbol val="none"/>
          </c:marker>
          <c:cat>
            <c:strRef>
              <c:f>Sheet1!$A$2:$A$36</c:f>
              <c:strCache>
                <c:ptCount val="35"/>
                <c:pt idx="0">
                  <c:v>Wk 1</c:v>
                </c:pt>
                <c:pt idx="1">
                  <c:v>02/01</c:v>
                </c:pt>
                <c:pt idx="2">
                  <c:v>03/01</c:v>
                </c:pt>
                <c:pt idx="3">
                  <c:v>04/01</c:v>
                </c:pt>
                <c:pt idx="4">
                  <c:v>05/01</c:v>
                </c:pt>
                <c:pt idx="5">
                  <c:v>06/01</c:v>
                </c:pt>
                <c:pt idx="6">
                  <c:v>07/01</c:v>
                </c:pt>
                <c:pt idx="7">
                  <c:v>Wk 2</c:v>
                </c:pt>
                <c:pt idx="8">
                  <c:v>Wk 2</c:v>
                </c:pt>
                <c:pt idx="9">
                  <c:v>Wk 2</c:v>
                </c:pt>
                <c:pt idx="10">
                  <c:v>Wk 2</c:v>
                </c:pt>
                <c:pt idx="11">
                  <c:v>Wk 2</c:v>
                </c:pt>
                <c:pt idx="12">
                  <c:v>Wk 2</c:v>
                </c:pt>
                <c:pt idx="13">
                  <c:v>Wk 3</c:v>
                </c:pt>
                <c:pt idx="14">
                  <c:v>Wk 3</c:v>
                </c:pt>
                <c:pt idx="15">
                  <c:v>Wk 3</c:v>
                </c:pt>
                <c:pt idx="16">
                  <c:v>Wk 3</c:v>
                </c:pt>
                <c:pt idx="17">
                  <c:v>Wk 3</c:v>
                </c:pt>
                <c:pt idx="18">
                  <c:v>Wk 3</c:v>
                </c:pt>
                <c:pt idx="19">
                  <c:v>Wk 3</c:v>
                </c:pt>
                <c:pt idx="20">
                  <c:v>Wk 3</c:v>
                </c:pt>
                <c:pt idx="21">
                  <c:v>Wk 4</c:v>
                </c:pt>
                <c:pt idx="22">
                  <c:v>Wk 4</c:v>
                </c:pt>
                <c:pt idx="23">
                  <c:v>Wk 4</c:v>
                </c:pt>
                <c:pt idx="24">
                  <c:v>Wk 4</c:v>
                </c:pt>
                <c:pt idx="25">
                  <c:v>Wk 4</c:v>
                </c:pt>
                <c:pt idx="26">
                  <c:v>Wk 4</c:v>
                </c:pt>
                <c:pt idx="27">
                  <c:v>Wk 4</c:v>
                </c:pt>
                <c:pt idx="28">
                  <c:v>Wk 5</c:v>
                </c:pt>
                <c:pt idx="29">
                  <c:v>Wk 5</c:v>
                </c:pt>
                <c:pt idx="30">
                  <c:v>Wk 5</c:v>
                </c:pt>
                <c:pt idx="31">
                  <c:v>Wk 5</c:v>
                </c:pt>
                <c:pt idx="32">
                  <c:v>Wk 5</c:v>
                </c:pt>
                <c:pt idx="33">
                  <c:v>Wk 5</c:v>
                </c:pt>
                <c:pt idx="34">
                  <c:v>Wk 5</c:v>
                </c:pt>
              </c:strCache>
            </c:strRef>
          </c:cat>
          <c:val>
            <c:numRef>
              <c:f>Sheet1!$D$2:$D$36</c:f>
              <c:numCache>
                <c:formatCode>General</c:formatCode>
                <c:ptCount val="35"/>
                <c:pt idx="13">
                  <c:v>15000</c:v>
                </c:pt>
                <c:pt idx="14">
                  <c:v>15000</c:v>
                </c:pt>
                <c:pt idx="15">
                  <c:v>15000</c:v>
                </c:pt>
                <c:pt idx="16">
                  <c:v>15000</c:v>
                </c:pt>
                <c:pt idx="17">
                  <c:v>15000</c:v>
                </c:pt>
                <c:pt idx="18">
                  <c:v>15000</c:v>
                </c:pt>
                <c:pt idx="19">
                  <c:v>15000</c:v>
                </c:pt>
                <c:pt idx="20">
                  <c:v>15000</c:v>
                </c:pt>
                <c:pt idx="21">
                  <c:v>15000</c:v>
                </c:pt>
                <c:pt idx="22">
                  <c:v>15000</c:v>
                </c:pt>
                <c:pt idx="23">
                  <c:v>15000</c:v>
                </c:pt>
                <c:pt idx="24">
                  <c:v>15000</c:v>
                </c:pt>
                <c:pt idx="25">
                  <c:v>15000</c:v>
                </c:pt>
                <c:pt idx="26">
                  <c:v>15000</c:v>
                </c:pt>
                <c:pt idx="27">
                  <c:v>15000</c:v>
                </c:pt>
                <c:pt idx="28">
                  <c:v>15000</c:v>
                </c:pt>
                <c:pt idx="29">
                  <c:v>15000</c:v>
                </c:pt>
                <c:pt idx="30">
                  <c:v>15000</c:v>
                </c:pt>
                <c:pt idx="31">
                  <c:v>15000</c:v>
                </c:pt>
                <c:pt idx="32">
                  <c:v>15000</c:v>
                </c:pt>
                <c:pt idx="33">
                  <c:v>15000</c:v>
                </c:pt>
                <c:pt idx="34">
                  <c:v>15000</c:v>
                </c:pt>
              </c:numCache>
            </c:numRef>
          </c:val>
          <c:smooth val="0"/>
          <c:extLst>
            <c:ext xmlns:c16="http://schemas.microsoft.com/office/drawing/2014/chart" uri="{C3380CC4-5D6E-409C-BE32-E72D297353CC}">
              <c16:uniqueId val="{00000002-9151-4B90-A912-F7C9057CD219}"/>
            </c:ext>
          </c:extLst>
        </c:ser>
        <c:dLbls>
          <c:showLegendKey val="0"/>
          <c:showVal val="0"/>
          <c:showCatName val="0"/>
          <c:showSerName val="0"/>
          <c:showPercent val="0"/>
          <c:showBubbleSize val="0"/>
        </c:dLbls>
        <c:marker val="1"/>
        <c:smooth val="0"/>
        <c:axId val="594189312"/>
        <c:axId val="588775424"/>
      </c:lineChart>
      <c:catAx>
        <c:axId val="594189312"/>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vert="horz"/>
          <a:lstStyle/>
          <a:p>
            <a:pPr>
              <a:defRPr/>
            </a:pPr>
            <a:endParaRPr lang="en-US"/>
          </a:p>
        </c:txPr>
        <c:crossAx val="588775424"/>
        <c:crosses val="autoZero"/>
        <c:auto val="1"/>
        <c:lblAlgn val="ctr"/>
        <c:lblOffset val="100"/>
        <c:tickLblSkip val="10"/>
        <c:tickMarkSkip val="11"/>
        <c:noMultiLvlLbl val="0"/>
      </c:catAx>
      <c:valAx>
        <c:axId val="588775424"/>
        <c:scaling>
          <c:orientation val="minMax"/>
          <c:max val="20000"/>
        </c:scaling>
        <c:delete val="0"/>
        <c:axPos val="l"/>
        <c:numFmt formatCode="#,##0" sourceLinked="0"/>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594189312"/>
        <c:crosses val="autoZero"/>
        <c:crossBetween val="between"/>
        <c:majorUnit val="10000"/>
        <c:dispUnits>
          <c:builtInUnit val="thousands"/>
        </c:dispUnits>
      </c:valAx>
      <c:spPr>
        <a:noFill/>
        <a:ln>
          <a:noFill/>
        </a:ln>
        <a:effectLst/>
      </c:spPr>
    </c:plotArea>
    <c:legend>
      <c:legendPos val="t"/>
      <c:legendEntry>
        <c:idx val="0"/>
        <c:delete val="1"/>
      </c:legendEntry>
      <c:layout>
        <c:manualLayout>
          <c:xMode val="edge"/>
          <c:yMode val="edge"/>
          <c:x val="0.26853536294937169"/>
          <c:y val="1.7808986808435994E-2"/>
          <c:w val="0.73146463705062825"/>
          <c:h val="8.886576575162293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F7AF4-03C1-457E-937F-4B7F3D11C644}" type="datetimeFigureOut">
              <a:rPr lang="pt-BR"/>
              <a:t>27/11/2022</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E47E1-317D-4E13-81ED-081C4118630F}" type="slidenum">
              <a:rPr lang="pt-BR"/>
              <a:t>‹#›</a:t>
            </a:fld>
            <a:endParaRPr lang="pt-BR"/>
          </a:p>
        </p:txBody>
      </p:sp>
    </p:spTree>
    <p:extLst>
      <p:ext uri="{BB962C8B-B14F-4D97-AF65-F5344CB8AC3E}">
        <p14:creationId xmlns:p14="http://schemas.microsoft.com/office/powerpoint/2010/main" val="7556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Times New Roman" panose="02020603050405020304" pitchFamily="18" charset="0"/>
              </a:rPr>
              <a:t>Collaboration</a:t>
            </a:r>
            <a:r>
              <a:rPr lang="en-US" sz="1800">
                <a:effectLst/>
                <a:latin typeface="Calibri" panose="020F0502020204030204" pitchFamily="34" charset="0"/>
                <a:ea typeface="Times New Roman" panose="02020603050405020304" pitchFamily="18" charset="0"/>
              </a:rPr>
              <a:t>:  Change the contractual structure, working relationships and overall incentives within the project team and across the supply chain from focused on defending a “safe” “public” schedule to engaging early and constantly to drive down schedules and increase rates – to beat the schedule – every day</a:t>
            </a:r>
            <a:endParaRPr lang="en-GB" sz="1800">
              <a:effectLst/>
              <a:latin typeface="Calibri" panose="020F0502020204030204" pitchFamily="34" charset="0"/>
              <a:ea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D6D20E2A-F385-4777-AA69-1435FDEEEF50}" type="slidenum">
              <a:rPr lang="en-IE" smtClean="0"/>
              <a:t>4</a:t>
            </a:fld>
            <a:endParaRPr lang="en-IE"/>
          </a:p>
        </p:txBody>
      </p:sp>
    </p:spTree>
    <p:extLst>
      <p:ext uri="{BB962C8B-B14F-4D97-AF65-F5344CB8AC3E}">
        <p14:creationId xmlns:p14="http://schemas.microsoft.com/office/powerpoint/2010/main" val="29085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Empowerment</a:t>
            </a:r>
            <a:r>
              <a:rPr lang="en-US" sz="1800" dirty="0">
                <a:effectLst/>
                <a:latin typeface="Calibri" panose="020F0502020204030204" pitchFamily="34" charset="0"/>
                <a:ea typeface="Times New Roman" panose="02020603050405020304" pitchFamily="18" charset="0"/>
              </a:rPr>
              <a:t>:  Ensure all critical team leads are focused on their key performance targets; and, the management team and supply chain are refocused on supporting the needs of these team leads</a:t>
            </a:r>
            <a:endParaRPr lang="en-GB" sz="1800" dirty="0">
              <a:effectLst/>
              <a:latin typeface="Calibri" panose="020F0502020204030204" pitchFamily="34" charset="0"/>
              <a:ea typeface="Calibri" panose="020F0502020204030204" pitchFamily="34" charset="0"/>
            </a:endParaRPr>
          </a:p>
          <a:p>
            <a:endParaRPr lang="en-IE" dirty="0"/>
          </a:p>
        </p:txBody>
      </p:sp>
      <p:sp>
        <p:nvSpPr>
          <p:cNvPr id="4" name="Slide Number Placeholder 3"/>
          <p:cNvSpPr>
            <a:spLocks noGrp="1"/>
          </p:cNvSpPr>
          <p:nvPr>
            <p:ph type="sldNum" sz="quarter" idx="5"/>
          </p:nvPr>
        </p:nvSpPr>
        <p:spPr/>
        <p:txBody>
          <a:bodyPr/>
          <a:lstStyle/>
          <a:p>
            <a:fld id="{D6D20E2A-F385-4777-AA69-1435FDEEEF50}" type="slidenum">
              <a:rPr lang="en-IE" smtClean="0"/>
              <a:t>8</a:t>
            </a:fld>
            <a:endParaRPr lang="en-IE"/>
          </a:p>
        </p:txBody>
      </p:sp>
    </p:spTree>
    <p:extLst>
      <p:ext uri="{BB962C8B-B14F-4D97-AF65-F5344CB8AC3E}">
        <p14:creationId xmlns:p14="http://schemas.microsoft.com/office/powerpoint/2010/main" val="202658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Rate</a:t>
            </a:r>
            <a:r>
              <a:rPr lang="en-US" sz="1800" dirty="0">
                <a:effectLst/>
                <a:latin typeface="Calibri" panose="020F0502020204030204" pitchFamily="34" charset="0"/>
                <a:ea typeface="Times New Roman" panose="02020603050405020304" pitchFamily="18" charset="0"/>
              </a:rPr>
              <a:t>: Embed a far tighter focus on </a:t>
            </a:r>
            <a:r>
              <a:rPr lang="en-US" sz="1800" dirty="0" err="1">
                <a:effectLst/>
                <a:latin typeface="Calibri" panose="020F0502020204030204" pitchFamily="34" charset="0"/>
                <a:ea typeface="Times New Roman" panose="02020603050405020304" pitchFamily="18" charset="0"/>
              </a:rPr>
              <a:t>maximising</a:t>
            </a:r>
            <a:r>
              <a:rPr lang="en-US" sz="1800" dirty="0">
                <a:effectLst/>
                <a:latin typeface="Calibri" panose="020F0502020204030204" pitchFamily="34" charset="0"/>
                <a:ea typeface="Times New Roman" panose="02020603050405020304" pitchFamily="18" charset="0"/>
              </a:rPr>
              <a:t> construction rate through a constant focus on process discipline and improvement</a:t>
            </a:r>
            <a:endParaRPr lang="en-GB" sz="1800" dirty="0">
              <a:effectLst/>
              <a:latin typeface="Calibri" panose="020F0502020204030204" pitchFamily="34" charset="0"/>
              <a:ea typeface="Calibri" panose="020F0502020204030204" pitchFamily="34" charset="0"/>
            </a:endParaRPr>
          </a:p>
          <a:p>
            <a:endParaRPr lang="en-IE" dirty="0"/>
          </a:p>
        </p:txBody>
      </p:sp>
      <p:sp>
        <p:nvSpPr>
          <p:cNvPr id="4" name="Slide Number Placeholder 3"/>
          <p:cNvSpPr>
            <a:spLocks noGrp="1"/>
          </p:cNvSpPr>
          <p:nvPr>
            <p:ph type="sldNum" sz="quarter" idx="5"/>
          </p:nvPr>
        </p:nvSpPr>
        <p:spPr/>
        <p:txBody>
          <a:bodyPr/>
          <a:lstStyle/>
          <a:p>
            <a:fld id="{D6D20E2A-F385-4777-AA69-1435FDEEEF50}" type="slidenum">
              <a:rPr lang="en-IE" smtClean="0"/>
              <a:t>9</a:t>
            </a:fld>
            <a:endParaRPr lang="en-IE"/>
          </a:p>
        </p:txBody>
      </p:sp>
    </p:spTree>
    <p:extLst>
      <p:ext uri="{BB962C8B-B14F-4D97-AF65-F5344CB8AC3E}">
        <p14:creationId xmlns:p14="http://schemas.microsoft.com/office/powerpoint/2010/main" val="107254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Times New Roman" panose="02020603050405020304" pitchFamily="18" charset="0"/>
              </a:rPr>
              <a:t>Readiness</a:t>
            </a:r>
            <a:r>
              <a:rPr lang="en-US" sz="1800">
                <a:effectLst/>
                <a:latin typeface="Calibri" panose="020F0502020204030204" pitchFamily="34" charset="0"/>
                <a:ea typeface="Times New Roman" panose="02020603050405020304" pitchFamily="18" charset="0"/>
              </a:rPr>
              <a:t>: Hold an absolute requirement for 100% readiness on all works every shift on all teams back-up the supply chain</a:t>
            </a:r>
            <a:endParaRPr lang="en-GB" sz="1800">
              <a:effectLst/>
              <a:latin typeface="Calibri" panose="020F0502020204030204" pitchFamily="34" charset="0"/>
              <a:ea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D6D20E2A-F385-4777-AA69-1435FDEEEF50}" type="slidenum">
              <a:rPr lang="en-IE" smtClean="0"/>
              <a:t>11</a:t>
            </a:fld>
            <a:endParaRPr lang="en-IE"/>
          </a:p>
        </p:txBody>
      </p:sp>
    </p:spTree>
    <p:extLst>
      <p:ext uri="{BB962C8B-B14F-4D97-AF65-F5344CB8AC3E}">
        <p14:creationId xmlns:p14="http://schemas.microsoft.com/office/powerpoint/2010/main" val="359331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Times New Roman" panose="02020603050405020304" pitchFamily="18" charset="0"/>
              </a:rPr>
              <a:t>Transparency</a:t>
            </a:r>
            <a:r>
              <a:rPr lang="en-US" sz="1800">
                <a:effectLst/>
                <a:latin typeface="Calibri" panose="020F0502020204030204" pitchFamily="34" charset="0"/>
                <a:ea typeface="Times New Roman" panose="02020603050405020304" pitchFamily="18" charset="0"/>
              </a:rPr>
              <a:t>:  Create “real-time” performance transparency across the project and its supply chain is critical to enabling the </a:t>
            </a:r>
            <a:r>
              <a:rPr lang="en-US" sz="1800" err="1">
                <a:effectLst/>
                <a:latin typeface="Calibri" panose="020F0502020204030204" pitchFamily="34" charset="0"/>
                <a:ea typeface="Times New Roman" panose="02020603050405020304" pitchFamily="18" charset="0"/>
              </a:rPr>
              <a:t>behaviours</a:t>
            </a:r>
            <a:r>
              <a:rPr lang="en-US" sz="1800">
                <a:effectLst/>
                <a:latin typeface="Calibri" panose="020F0502020204030204" pitchFamily="34" charset="0"/>
                <a:ea typeface="Times New Roman" panose="02020603050405020304" pitchFamily="18" charset="0"/>
              </a:rPr>
              <a:t> above and capturing the enhanced performance. The digital technology is now available to substantially change project performance transparency and rapidly highlight the most critical decisions so they are resolved before they become delays</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6D20E2A-F385-4777-AA69-1435FDEEEF50}" type="slidenum">
              <a:rPr lang="en-IE" smtClean="0"/>
              <a:t>12</a:t>
            </a:fld>
            <a:endParaRPr lang="en-IE"/>
          </a:p>
        </p:txBody>
      </p:sp>
    </p:spTree>
    <p:extLst>
      <p:ext uri="{BB962C8B-B14F-4D97-AF65-F5344CB8AC3E}">
        <p14:creationId xmlns:p14="http://schemas.microsoft.com/office/powerpoint/2010/main" val="4156453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891A3B-B421-4BA4-BB4C-1959B6345065}"/>
              </a:ext>
            </a:extLst>
          </p:cNvPr>
          <p:cNvGraphicFramePr>
            <a:graphicFrameLocks noChangeAspect="1"/>
          </p:cNvGraphicFramePr>
          <p:nvPr userDrawn="1">
            <p:custDataLst>
              <p:tags r:id="rId1"/>
            </p:custDataLst>
            <p:extLst>
              <p:ext uri="{D42A27DB-BD31-4B8C-83A1-F6EECF244321}">
                <p14:modId xmlns:p14="http://schemas.microsoft.com/office/powerpoint/2010/main" val="241964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D7891A3B-B421-4BA4-BB4C-1959B63450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8996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hidden="1">
            <a:extLst>
              <a:ext uri="{FF2B5EF4-FFF2-40B4-BE49-F238E27FC236}">
                <a16:creationId xmlns:a16="http://schemas.microsoft.com/office/drawing/2014/main" id="{3BD3071B-6524-4C7A-8B5C-106B3AD85DFD}"/>
              </a:ext>
            </a:extLst>
          </p:cNvPr>
          <p:cNvSpPr/>
          <p:nvPr>
            <p:custDataLst>
              <p:tags r:id="rId1"/>
            </p:custDataLst>
          </p:nvPr>
        </p:nvSpPr>
        <p:spPr>
          <a:xfrm>
            <a:off x="593123" y="784655"/>
            <a:ext cx="10997515" cy="55605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7" name="Rectangle 6" hidden="1">
            <a:extLst>
              <a:ext uri="{FF2B5EF4-FFF2-40B4-BE49-F238E27FC236}">
                <a16:creationId xmlns:a16="http://schemas.microsoft.com/office/drawing/2014/main" id="{409E0044-ACBF-4543-9B4E-12DAA0DA768B}"/>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15832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1C132-A462-4C1B-B6FB-53FDF6EF71F7}"/>
              </a:ext>
            </a:extLst>
          </p:cNvPr>
          <p:cNvSpPr>
            <a:spLocks noGrp="1"/>
          </p:cNvSpPr>
          <p:nvPr>
            <p:ph idx="1"/>
          </p:nvPr>
        </p:nvSpPr>
        <p:spPr>
          <a:xfrm>
            <a:off x="4229100" y="1201317"/>
            <a:ext cx="7337424" cy="51165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Impact Statement Placeholder">
            <a:extLst>
              <a:ext uri="{FF2B5EF4-FFF2-40B4-BE49-F238E27FC236}">
                <a16:creationId xmlns:a16="http://schemas.microsoft.com/office/drawing/2014/main" id="{F28CADE2-3CDC-44E8-9B81-B55F7AE9DF01}"/>
              </a:ext>
            </a:extLst>
          </p:cNvPr>
          <p:cNvSpPr>
            <a:spLocks noGrp="1"/>
          </p:cNvSpPr>
          <p:nvPr>
            <p:ph type="body" sz="half" idx="2"/>
          </p:nvPr>
        </p:nvSpPr>
        <p:spPr>
          <a:xfrm>
            <a:off x="617537" y="1201317"/>
            <a:ext cx="3460192" cy="5116512"/>
          </a:xfrm>
          <a:solidFill>
            <a:srgbClr val="E7F4F5"/>
          </a:solidFill>
        </p:spPr>
        <p:txBody>
          <a:bodyPr lIns="360000" tIns="360000" rIns="360000" bIns="360000"/>
          <a:lstStyle>
            <a:lvl1pPr marL="0" inden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B6E4BEBB-9A37-420A-BFE7-469271B13B16}"/>
              </a:ext>
            </a:extLst>
          </p:cNvPr>
          <p:cNvSpPr>
            <a:spLocks noGrp="1"/>
          </p:cNvSpPr>
          <p:nvPr>
            <p:ph type="title"/>
          </p:nvPr>
        </p:nvSpPr>
        <p:spPr/>
        <p:txBody>
          <a:bodyPr/>
          <a:lstStyle/>
          <a:p>
            <a:r>
              <a:rPr lang="en-US"/>
              <a:t>Click to edit Master title style</a:t>
            </a:r>
            <a:endParaRPr lang="en-US" dirty="0"/>
          </a:p>
        </p:txBody>
      </p:sp>
      <p:sp>
        <p:nvSpPr>
          <p:cNvPr id="11" name="Rectangle 10" hidden="1">
            <a:extLst>
              <a:ext uri="{FF2B5EF4-FFF2-40B4-BE49-F238E27FC236}">
                <a16:creationId xmlns:a16="http://schemas.microsoft.com/office/drawing/2014/main" id="{78153537-398B-4670-9CFE-9DDFCA9ECD04}"/>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0" name="Rectangle 9" hidden="1">
            <a:extLst>
              <a:ext uri="{FF2B5EF4-FFF2-40B4-BE49-F238E27FC236}">
                <a16:creationId xmlns:a16="http://schemas.microsoft.com/office/drawing/2014/main" id="{6E8CDCD5-D39D-4DEE-9E4D-9D210E693A26}"/>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1507225720"/>
      </p:ext>
    </p:extLst>
  </p:cSld>
  <p:clrMapOvr>
    <a:masterClrMapping/>
  </p:clrMapOvr>
  <p:extLst>
    <p:ext uri="{DCECCB84-F9BA-43D5-87BE-67443E8EF086}">
      <p15:sldGuideLst xmlns:p15="http://schemas.microsoft.com/office/powerpoint/2012/main">
        <p15:guide id="1" pos="25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Only">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882CB-1B5B-4B24-B3EC-8134B1D32B01}"/>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2" name="Rectangle 1" hidden="1">
            <a:extLst>
              <a:ext uri="{FF2B5EF4-FFF2-40B4-BE49-F238E27FC236}">
                <a16:creationId xmlns:a16="http://schemas.microsoft.com/office/drawing/2014/main" id="{E8E544EC-DDA0-4CEB-8C79-DD7BDE9AB048}"/>
              </a:ext>
            </a:extLst>
          </p:cNvPr>
          <p:cNvSpPr/>
          <p:nvPr>
            <p:custDataLst>
              <p:tags r:id="rId1"/>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7" name="Rectangle 6" hidden="1">
            <a:extLst>
              <a:ext uri="{FF2B5EF4-FFF2-40B4-BE49-F238E27FC236}">
                <a16:creationId xmlns:a16="http://schemas.microsoft.com/office/drawing/2014/main" id="{918EE84A-151C-404A-B3D9-0785EDE18D18}"/>
              </a:ext>
            </a:extLst>
          </p:cNvPr>
          <p:cNvSpPr/>
          <p:nvPr>
            <p:custDataLst>
              <p:tags r:id="rId2"/>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294019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Only">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2882CB-1B5B-4B24-B3EC-8134B1D32B01}"/>
              </a:ext>
            </a:extLst>
          </p:cNvPr>
          <p:cNvSpPr>
            <a:spLocks noGrp="1"/>
          </p:cNvSpPr>
          <p:nvPr>
            <p:ph type="title"/>
          </p:nvPr>
        </p:nvSpPr>
        <p:spPr>
          <a:xfrm>
            <a:off x="723014" y="360638"/>
            <a:ext cx="10287224" cy="539496"/>
          </a:xfrm>
        </p:spPr>
        <p:txBody>
          <a:bodyPr/>
          <a:lstStyle>
            <a:lvl1pPr>
              <a:defRPr>
                <a:solidFill>
                  <a:schemeClr val="tx1"/>
                </a:solidFill>
              </a:defRPr>
            </a:lvl1pPr>
          </a:lstStyle>
          <a:p>
            <a:r>
              <a:rPr lang="en-US" dirty="0"/>
              <a:t>Click to edit Master title style</a:t>
            </a:r>
          </a:p>
        </p:txBody>
      </p:sp>
      <p:sp>
        <p:nvSpPr>
          <p:cNvPr id="2" name="Rectangle 1" hidden="1">
            <a:extLst>
              <a:ext uri="{FF2B5EF4-FFF2-40B4-BE49-F238E27FC236}">
                <a16:creationId xmlns:a16="http://schemas.microsoft.com/office/drawing/2014/main" id="{E8E544EC-DDA0-4CEB-8C79-DD7BDE9AB048}"/>
              </a:ext>
            </a:extLst>
          </p:cNvPr>
          <p:cNvSpPr/>
          <p:nvPr>
            <p:custDataLst>
              <p:tags r:id="rId1"/>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7" name="Rectangle 6" hidden="1">
            <a:extLst>
              <a:ext uri="{FF2B5EF4-FFF2-40B4-BE49-F238E27FC236}">
                <a16:creationId xmlns:a16="http://schemas.microsoft.com/office/drawing/2014/main" id="{918EE84A-151C-404A-B3D9-0785EDE18D18}"/>
              </a:ext>
            </a:extLst>
          </p:cNvPr>
          <p:cNvSpPr/>
          <p:nvPr>
            <p:custDataLst>
              <p:tags r:id="rId2"/>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326219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 dot poi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1ABB-2E5F-444C-BC15-A43E46C9E3D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D3171DD-B073-49AA-8F97-0806C5670E4F}"/>
              </a:ext>
            </a:extLst>
          </p:cNvPr>
          <p:cNvSpPr>
            <a:spLocks noGrp="1"/>
          </p:cNvSpPr>
          <p:nvPr>
            <p:ph type="body" sz="quarter" idx="10"/>
          </p:nvPr>
        </p:nvSpPr>
        <p:spPr>
          <a:xfrm>
            <a:off x="617538" y="1286540"/>
            <a:ext cx="10948987" cy="50285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hidden="1">
            <a:extLst>
              <a:ext uri="{FF2B5EF4-FFF2-40B4-BE49-F238E27FC236}">
                <a16:creationId xmlns:a16="http://schemas.microsoft.com/office/drawing/2014/main" id="{B8C813C0-D5A3-4D4E-9EE3-487934E66000}"/>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0" name="Rectangle 9" hidden="1">
            <a:extLst>
              <a:ext uri="{FF2B5EF4-FFF2-40B4-BE49-F238E27FC236}">
                <a16:creationId xmlns:a16="http://schemas.microsoft.com/office/drawing/2014/main" id="{F5BA6760-BC37-4492-9B0E-6E0FAB825BB7}"/>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218623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Text - numbered">
    <p:bg>
      <p:bgPr>
        <a:solidFill>
          <a:schemeClr val="bg1"/>
        </a:solidFill>
        <a:effectLst/>
      </p:bgPr>
    </p:bg>
    <p:spTree>
      <p:nvGrpSpPr>
        <p:cNvPr id="1" name=""/>
        <p:cNvGrpSpPr/>
        <p:nvPr/>
      </p:nvGrpSpPr>
      <p:grpSpPr>
        <a:xfrm>
          <a:off x="0" y="0"/>
          <a:ext cx="0" cy="0"/>
          <a:chOff x="0" y="0"/>
          <a:chExt cx="0" cy="0"/>
        </a:xfrm>
      </p:grpSpPr>
      <p:sp>
        <p:nvSpPr>
          <p:cNvPr id="5" name="Text Placeholder">
            <a:extLst>
              <a:ext uri="{FF2B5EF4-FFF2-40B4-BE49-F238E27FC236}">
                <a16:creationId xmlns:a16="http://schemas.microsoft.com/office/drawing/2014/main" id="{539B03EC-39EC-449E-A5B9-E062ADA065BF}"/>
              </a:ext>
            </a:extLst>
          </p:cNvPr>
          <p:cNvSpPr>
            <a:spLocks noGrp="1"/>
          </p:cNvSpPr>
          <p:nvPr>
            <p:ph type="body" sz="quarter" idx="10"/>
          </p:nvPr>
        </p:nvSpPr>
        <p:spPr>
          <a:xfrm>
            <a:off x="623393" y="1212112"/>
            <a:ext cx="10943167" cy="5096614"/>
          </a:xfrm>
        </p:spPr>
        <p:txBody>
          <a:bodyPr lIns="0" tIns="0" rIns="0" bIns="0"/>
          <a:lstStyle>
            <a:lvl1pPr marL="360000" indent="-360000">
              <a:lnSpc>
                <a:spcPct val="130000"/>
              </a:lnSpc>
              <a:spcBef>
                <a:spcPts val="600"/>
              </a:spcBef>
              <a:buFont typeface="+mj-lt"/>
              <a:buAutoNum type="arabicPeriod"/>
              <a:defRPr sz="1600">
                <a:solidFill>
                  <a:schemeClr val="tx1"/>
                </a:solidFill>
              </a:defRPr>
            </a:lvl1pPr>
            <a:lvl2pPr marL="720000" indent="-360000">
              <a:lnSpc>
                <a:spcPct val="130000"/>
              </a:lnSpc>
              <a:spcBef>
                <a:spcPts val="600"/>
              </a:spcBef>
              <a:buFont typeface="+mj-lt"/>
              <a:buAutoNum type="alphaLcPeriod"/>
              <a:defRPr sz="1600">
                <a:solidFill>
                  <a:schemeClr val="tx1"/>
                </a:solidFill>
              </a:defRPr>
            </a:lvl2pPr>
            <a:lvl3pPr marL="1080000" indent="-360000">
              <a:lnSpc>
                <a:spcPct val="130000"/>
              </a:lnSpc>
              <a:spcBef>
                <a:spcPts val="600"/>
              </a:spcBef>
              <a:buFont typeface="+mj-lt"/>
              <a:buAutoNum type="romanLcPeriod"/>
              <a:defRPr sz="1600">
                <a:solidFill>
                  <a:schemeClr val="tx1"/>
                </a:solidFill>
              </a:defRPr>
            </a:lvl3pPr>
            <a:lvl4pPr marL="1440000" indent="-360000">
              <a:lnSpc>
                <a:spcPct val="130000"/>
              </a:lnSpc>
              <a:spcBef>
                <a:spcPts val="600"/>
              </a:spcBef>
              <a:buSzPct val="100000"/>
              <a:buFont typeface="Wingdings" panose="05000000000000000000" pitchFamily="2" charset="2"/>
              <a:buChar char="§"/>
              <a:defRPr sz="1600">
                <a:solidFill>
                  <a:schemeClr val="tx1"/>
                </a:solidFill>
              </a:defRPr>
            </a:lvl4pPr>
            <a:lvl5pPr marL="270000" indent="-270000">
              <a:lnSpc>
                <a:spcPct val="120000"/>
              </a:lnSpc>
              <a:spcBef>
                <a:spcPts val="300"/>
              </a:spcBef>
              <a:buSzPct val="80000"/>
              <a:buFont typeface="+mj-lt"/>
              <a:buAutoNum type="arabicPeriod"/>
              <a:defRPr sz="1400"/>
            </a:lvl5pPr>
            <a:lvl6pPr marL="1343025" indent="-266700">
              <a:lnSpc>
                <a:spcPct val="120000"/>
              </a:lnSpc>
              <a:spcBef>
                <a:spcPts val="300"/>
              </a:spcBef>
              <a:buFont typeface="Wingdings" panose="05000000000000000000" pitchFamily="2" charset="2"/>
              <a:buChar char="§"/>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itle 2">
            <a:extLst>
              <a:ext uri="{FF2B5EF4-FFF2-40B4-BE49-F238E27FC236}">
                <a16:creationId xmlns:a16="http://schemas.microsoft.com/office/drawing/2014/main" id="{01E029CF-59FE-4CCB-B925-78ED4040116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9" name="Rectangle 8" hidden="1">
            <a:extLst>
              <a:ext uri="{FF2B5EF4-FFF2-40B4-BE49-F238E27FC236}">
                <a16:creationId xmlns:a16="http://schemas.microsoft.com/office/drawing/2014/main" id="{0D3E5B8F-48E1-469B-A3D2-AC92D0054E78}"/>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0" name="Rectangle 9" hidden="1">
            <a:extLst>
              <a:ext uri="{FF2B5EF4-FFF2-40B4-BE49-F238E27FC236}">
                <a16:creationId xmlns:a16="http://schemas.microsoft.com/office/drawing/2014/main" id="{188C9B75-428F-4C75-8545-A6D5885132FB}"/>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113969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F8C9-BFE7-4AD5-8354-B567ACDDB7FB}"/>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7ED3D19-7674-40C7-9C8A-A8F644BCB171}"/>
              </a:ext>
            </a:extLst>
          </p:cNvPr>
          <p:cNvSpPr>
            <a:spLocks noGrp="1"/>
          </p:cNvSpPr>
          <p:nvPr>
            <p:ph type="body" sz="quarter" idx="10"/>
          </p:nvPr>
        </p:nvSpPr>
        <p:spPr>
          <a:xfrm>
            <a:off x="617538" y="1297177"/>
            <a:ext cx="5338800" cy="50206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7A53DFE-0C5F-4EDC-B3A6-3DB6E89B37DD}"/>
              </a:ext>
            </a:extLst>
          </p:cNvPr>
          <p:cNvSpPr>
            <a:spLocks noGrp="1"/>
          </p:cNvSpPr>
          <p:nvPr>
            <p:ph type="body" sz="quarter" idx="11"/>
          </p:nvPr>
        </p:nvSpPr>
        <p:spPr>
          <a:xfrm>
            <a:off x="6227724" y="1297177"/>
            <a:ext cx="5338800" cy="50206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hidden="1">
            <a:extLst>
              <a:ext uri="{FF2B5EF4-FFF2-40B4-BE49-F238E27FC236}">
                <a16:creationId xmlns:a16="http://schemas.microsoft.com/office/drawing/2014/main" id="{AD75FDF7-95EA-4EF6-BF49-54D0564C9219}"/>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1" name="Rectangle 10" hidden="1">
            <a:extLst>
              <a:ext uri="{FF2B5EF4-FFF2-40B4-BE49-F238E27FC236}">
                <a16:creationId xmlns:a16="http://schemas.microsoft.com/office/drawing/2014/main" id="{B66D53A4-A8FF-49D7-B5E7-D75CAE67C388}"/>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cxnSp>
        <p:nvCxnSpPr>
          <p:cNvPr id="8" name="Straight Connector 7">
            <a:extLst>
              <a:ext uri="{FF2B5EF4-FFF2-40B4-BE49-F238E27FC236}">
                <a16:creationId xmlns:a16="http://schemas.microsoft.com/office/drawing/2014/main" id="{D47658CE-E000-EFA3-46C0-8E9A7C475873}"/>
              </a:ext>
            </a:extLst>
          </p:cNvPr>
          <p:cNvCxnSpPr>
            <a:cxnSpLocks/>
          </p:cNvCxnSpPr>
          <p:nvPr userDrawn="1"/>
        </p:nvCxnSpPr>
        <p:spPr>
          <a:xfrm>
            <a:off x="617538" y="1191865"/>
            <a:ext cx="10948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76340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ree-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5157-0D26-4F2A-A850-D69EA147C69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87D24D8D-B85C-4C15-A4C8-D6DFACF86431}"/>
              </a:ext>
            </a:extLst>
          </p:cNvPr>
          <p:cNvSpPr>
            <a:spLocks noGrp="1"/>
          </p:cNvSpPr>
          <p:nvPr>
            <p:ph type="body" sz="quarter" idx="10"/>
          </p:nvPr>
        </p:nvSpPr>
        <p:spPr>
          <a:xfrm>
            <a:off x="617537" y="1297173"/>
            <a:ext cx="3465576" cy="50206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32CBD74F-1C49-4E60-AAE6-F4B90BCDB3B8}"/>
              </a:ext>
            </a:extLst>
          </p:cNvPr>
          <p:cNvSpPr>
            <a:spLocks noGrp="1"/>
          </p:cNvSpPr>
          <p:nvPr>
            <p:ph type="body" sz="quarter" idx="11"/>
          </p:nvPr>
        </p:nvSpPr>
        <p:spPr>
          <a:xfrm>
            <a:off x="4363212" y="1297173"/>
            <a:ext cx="3465576" cy="50206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CF2921B7-64BE-422B-95A4-F92CCEF38531}"/>
              </a:ext>
            </a:extLst>
          </p:cNvPr>
          <p:cNvSpPr>
            <a:spLocks noGrp="1"/>
          </p:cNvSpPr>
          <p:nvPr>
            <p:ph type="body" sz="quarter" idx="12"/>
          </p:nvPr>
        </p:nvSpPr>
        <p:spPr>
          <a:xfrm>
            <a:off x="8100947" y="1297173"/>
            <a:ext cx="3465576" cy="502065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hidden="1">
            <a:extLst>
              <a:ext uri="{FF2B5EF4-FFF2-40B4-BE49-F238E27FC236}">
                <a16:creationId xmlns:a16="http://schemas.microsoft.com/office/drawing/2014/main" id="{80F02838-1AD4-4540-9D10-D9F408648FD6}"/>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2" name="Rectangle 11" hidden="1">
            <a:extLst>
              <a:ext uri="{FF2B5EF4-FFF2-40B4-BE49-F238E27FC236}">
                <a16:creationId xmlns:a16="http://schemas.microsoft.com/office/drawing/2014/main" id="{91972F9D-2905-4E22-AED8-76B3AC3D4711}"/>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25019472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Four-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2BE7-70A5-4D88-9239-F7DF43B8BE3C}"/>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617AD5EF-8D6B-4491-A1FA-59943D1D08B3}"/>
              </a:ext>
            </a:extLst>
          </p:cNvPr>
          <p:cNvSpPr>
            <a:spLocks noGrp="1"/>
          </p:cNvSpPr>
          <p:nvPr>
            <p:ph type="body" sz="quarter" idx="10"/>
          </p:nvPr>
        </p:nvSpPr>
        <p:spPr>
          <a:xfrm>
            <a:off x="617537" y="1368161"/>
            <a:ext cx="5338800" cy="23365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E70B5059-8CD6-47E8-A088-A9D5090EF473}"/>
              </a:ext>
            </a:extLst>
          </p:cNvPr>
          <p:cNvSpPr>
            <a:spLocks noGrp="1"/>
          </p:cNvSpPr>
          <p:nvPr>
            <p:ph type="body" sz="quarter" idx="11"/>
          </p:nvPr>
        </p:nvSpPr>
        <p:spPr>
          <a:xfrm>
            <a:off x="6227725" y="1368161"/>
            <a:ext cx="5338799" cy="2256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B52F83C-60C6-4AFF-A623-61F99DBEB1A4}"/>
              </a:ext>
            </a:extLst>
          </p:cNvPr>
          <p:cNvSpPr>
            <a:spLocks noGrp="1"/>
          </p:cNvSpPr>
          <p:nvPr>
            <p:ph type="body" sz="quarter" idx="13"/>
          </p:nvPr>
        </p:nvSpPr>
        <p:spPr>
          <a:xfrm>
            <a:off x="617537" y="3974660"/>
            <a:ext cx="5338800" cy="23365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328CCFE-F610-4FFF-85F0-EF21323277C2}"/>
              </a:ext>
            </a:extLst>
          </p:cNvPr>
          <p:cNvSpPr>
            <a:spLocks noGrp="1"/>
          </p:cNvSpPr>
          <p:nvPr>
            <p:ph type="body" sz="quarter" idx="14"/>
          </p:nvPr>
        </p:nvSpPr>
        <p:spPr>
          <a:xfrm>
            <a:off x="6227725" y="4054844"/>
            <a:ext cx="5338799" cy="2256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hidden="1">
            <a:extLst>
              <a:ext uri="{FF2B5EF4-FFF2-40B4-BE49-F238E27FC236}">
                <a16:creationId xmlns:a16="http://schemas.microsoft.com/office/drawing/2014/main" id="{57D0529C-5386-49E4-909B-2673260CB4AD}"/>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3" name="Rectangle 12" hidden="1">
            <a:extLst>
              <a:ext uri="{FF2B5EF4-FFF2-40B4-BE49-F238E27FC236}">
                <a16:creationId xmlns:a16="http://schemas.microsoft.com/office/drawing/2014/main" id="{534AE7E7-294E-46C3-96EF-AF95C5CB93A4}"/>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Tree>
    <p:extLst>
      <p:ext uri="{BB962C8B-B14F-4D97-AF65-F5344CB8AC3E}">
        <p14:creationId xmlns:p14="http://schemas.microsoft.com/office/powerpoint/2010/main" val="2519329563"/>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ix-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BB05-CE5B-4E2F-9F94-C43076CA224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9" name="Text Placeholder 3">
            <a:extLst>
              <a:ext uri="{FF2B5EF4-FFF2-40B4-BE49-F238E27FC236}">
                <a16:creationId xmlns:a16="http://schemas.microsoft.com/office/drawing/2014/main" id="{EFABD33A-159B-483D-8799-96E4DCFBF0C4}"/>
              </a:ext>
            </a:extLst>
          </p:cNvPr>
          <p:cNvSpPr>
            <a:spLocks noGrp="1"/>
          </p:cNvSpPr>
          <p:nvPr>
            <p:ph type="body" sz="quarter" idx="10"/>
          </p:nvPr>
        </p:nvSpPr>
        <p:spPr>
          <a:xfrm>
            <a:off x="617538" y="1368161"/>
            <a:ext cx="3465576" cy="22619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67BA875E-4F7F-4DF3-9DAD-829E99646E30}"/>
              </a:ext>
            </a:extLst>
          </p:cNvPr>
          <p:cNvSpPr>
            <a:spLocks noGrp="1"/>
          </p:cNvSpPr>
          <p:nvPr>
            <p:ph type="body" sz="quarter" idx="11"/>
          </p:nvPr>
        </p:nvSpPr>
        <p:spPr>
          <a:xfrm>
            <a:off x="4363212" y="1368161"/>
            <a:ext cx="3465576" cy="2256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a:extLst>
              <a:ext uri="{FF2B5EF4-FFF2-40B4-BE49-F238E27FC236}">
                <a16:creationId xmlns:a16="http://schemas.microsoft.com/office/drawing/2014/main" id="{A00E24CF-01C5-4445-90F0-DEB2A26B0181}"/>
              </a:ext>
            </a:extLst>
          </p:cNvPr>
          <p:cNvSpPr>
            <a:spLocks noGrp="1"/>
          </p:cNvSpPr>
          <p:nvPr>
            <p:ph type="body" sz="quarter" idx="12"/>
          </p:nvPr>
        </p:nvSpPr>
        <p:spPr>
          <a:xfrm>
            <a:off x="8100947" y="1368161"/>
            <a:ext cx="3465576" cy="2256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a:extLst>
              <a:ext uri="{FF2B5EF4-FFF2-40B4-BE49-F238E27FC236}">
                <a16:creationId xmlns:a16="http://schemas.microsoft.com/office/drawing/2014/main" id="{6C118FC2-9A94-47A9-96FF-7091B30FB905}"/>
              </a:ext>
            </a:extLst>
          </p:cNvPr>
          <p:cNvSpPr>
            <a:spLocks noGrp="1"/>
          </p:cNvSpPr>
          <p:nvPr>
            <p:ph type="body" sz="quarter" idx="13"/>
          </p:nvPr>
        </p:nvSpPr>
        <p:spPr>
          <a:xfrm>
            <a:off x="617538" y="3900149"/>
            <a:ext cx="3465576" cy="22619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9016CC90-3EC5-46A0-B910-FBBB4D8E802E}"/>
              </a:ext>
            </a:extLst>
          </p:cNvPr>
          <p:cNvSpPr>
            <a:spLocks noGrp="1"/>
          </p:cNvSpPr>
          <p:nvPr>
            <p:ph type="body" sz="quarter" idx="14"/>
          </p:nvPr>
        </p:nvSpPr>
        <p:spPr>
          <a:xfrm>
            <a:off x="4362449" y="3905821"/>
            <a:ext cx="3465576" cy="2256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6A470367-7C6C-4478-A29F-61015FAFE912}"/>
              </a:ext>
            </a:extLst>
          </p:cNvPr>
          <p:cNvSpPr>
            <a:spLocks noGrp="1"/>
          </p:cNvSpPr>
          <p:nvPr>
            <p:ph type="body" sz="quarter" idx="15"/>
          </p:nvPr>
        </p:nvSpPr>
        <p:spPr>
          <a:xfrm>
            <a:off x="8107364" y="3905821"/>
            <a:ext cx="3465576" cy="22563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hidden="1">
            <a:extLst>
              <a:ext uri="{FF2B5EF4-FFF2-40B4-BE49-F238E27FC236}">
                <a16:creationId xmlns:a16="http://schemas.microsoft.com/office/drawing/2014/main" id="{528B6349-F026-4B58-86F6-540382C3DC1C}"/>
              </a:ext>
            </a:extLst>
          </p:cNvPr>
          <p:cNvSpPr/>
          <p:nvPr>
            <p:custDataLst>
              <p:tags r:id="rId1"/>
            </p:custDataLst>
          </p:nvPr>
        </p:nvSpPr>
        <p:spPr>
          <a:xfrm>
            <a:off x="611660" y="1192427"/>
            <a:ext cx="10966622" cy="51465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16" name="Rectangle 15" hidden="1">
            <a:extLst>
              <a:ext uri="{FF2B5EF4-FFF2-40B4-BE49-F238E27FC236}">
                <a16:creationId xmlns:a16="http://schemas.microsoft.com/office/drawing/2014/main" id="{D353BFE9-1068-462A-9E69-9AA2EF6AAA08}"/>
              </a:ext>
            </a:extLst>
          </p:cNvPr>
          <p:cNvSpPr/>
          <p:nvPr>
            <p:custDataLst>
              <p:tags r:id="rId2"/>
            </p:custDataLst>
          </p:nvPr>
        </p:nvSpPr>
        <p:spPr>
          <a:xfrm>
            <a:off x="11497962" y="99903"/>
            <a:ext cx="492551" cy="539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20000"/>
              </a:lnSpc>
              <a:spcBef>
                <a:spcPts val="600"/>
              </a:spcBef>
            </a:pPr>
            <a:endParaRPr lang="en-GB" sz="1400" dirty="0"/>
          </a:p>
        </p:txBody>
      </p:sp>
      <p:sp>
        <p:nvSpPr>
          <p:cNvPr id="3" name="confidential footer tag">
            <a:extLst>
              <a:ext uri="{FF2B5EF4-FFF2-40B4-BE49-F238E27FC236}">
                <a16:creationId xmlns:a16="http://schemas.microsoft.com/office/drawing/2014/main" id="{1F3BAFC9-8E75-5F48-5711-6A5695610022}"/>
              </a:ext>
            </a:extLst>
          </p:cNvPr>
          <p:cNvSpPr>
            <a:spLocks noChangeArrowheads="1"/>
          </p:cNvSpPr>
          <p:nvPr userDrawn="1"/>
        </p:nvSpPr>
        <p:spPr bwMode="auto">
          <a:xfrm>
            <a:off x="623392" y="6582659"/>
            <a:ext cx="2651760" cy="123111"/>
          </a:xfrm>
          <a:prstGeom prst="rect">
            <a:avLst/>
          </a:prstGeom>
          <a:noFill/>
          <a:ln w="9525">
            <a:noFill/>
            <a:miter lim="800000"/>
            <a:headEnd/>
            <a:tailEnd/>
          </a:ln>
          <a:effectLst/>
        </p:spPr>
        <p:txBody>
          <a:bodyPr wrap="square" lIns="0" tIns="0" rIns="0" bIns="0">
            <a:spAutoFit/>
          </a:bodyPr>
          <a:lstStyle/>
          <a:p>
            <a:pPr>
              <a:defRPr/>
            </a:pPr>
            <a:r>
              <a:rPr lang="en-GB" sz="800" b="0" baseline="0" dirty="0">
                <a:solidFill>
                  <a:schemeClr val="tx1"/>
                </a:solidFill>
              </a:rPr>
              <a:t>CONFIDENTIAL – © Partners in Performance. All rights reserved.</a:t>
            </a:r>
            <a:endParaRPr lang="en-GB" sz="800" b="0" baseline="0" dirty="0">
              <a:solidFill>
                <a:schemeClr val="tx1"/>
              </a:solidFill>
              <a:latin typeface="Arial" charset="0"/>
            </a:endParaRPr>
          </a:p>
        </p:txBody>
      </p:sp>
    </p:spTree>
    <p:extLst>
      <p:ext uri="{BB962C8B-B14F-4D97-AF65-F5344CB8AC3E}">
        <p14:creationId xmlns:p14="http://schemas.microsoft.com/office/powerpoint/2010/main" val="410339734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B8F41A9-CEE3-4F42-B0A5-0330ECD5DC09}"/>
              </a:ext>
            </a:extLst>
          </p:cNvPr>
          <p:cNvGraphicFramePr>
            <a:graphicFrameLocks noChangeAspect="1"/>
          </p:cNvGraphicFramePr>
          <p:nvPr>
            <p:custDataLst>
              <p:tags r:id="rId13"/>
            </p:custDataLst>
            <p:extLst>
              <p:ext uri="{D42A27DB-BD31-4B8C-83A1-F6EECF244321}">
                <p14:modId xmlns:p14="http://schemas.microsoft.com/office/powerpoint/2010/main" val="173418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13" name="Object 12" hidden="1">
                        <a:extLst>
                          <a:ext uri="{FF2B5EF4-FFF2-40B4-BE49-F238E27FC236}">
                            <a16:creationId xmlns:a16="http://schemas.microsoft.com/office/drawing/2014/main" id="{BB8F41A9-CEE3-4F42-B0A5-0330ECD5DC0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pic>
        <p:nvPicPr>
          <p:cNvPr id="26" name="logo arrow">
            <a:extLst>
              <a:ext uri="{FF2B5EF4-FFF2-40B4-BE49-F238E27FC236}">
                <a16:creationId xmlns:a16="http://schemas.microsoft.com/office/drawing/2014/main" id="{AE80E4C0-4593-4FFD-85AB-829625503227}"/>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206523" y="581392"/>
            <a:ext cx="360000" cy="360000"/>
          </a:xfrm>
          <a:prstGeom prst="rect">
            <a:avLst/>
          </a:prstGeom>
        </p:spPr>
      </p:pic>
      <p:sp>
        <p:nvSpPr>
          <p:cNvPr id="3" name="Text Placeholder 2">
            <a:extLst>
              <a:ext uri="{FF2B5EF4-FFF2-40B4-BE49-F238E27FC236}">
                <a16:creationId xmlns:a16="http://schemas.microsoft.com/office/drawing/2014/main" id="{58CD3512-6EE0-46DC-9E4F-265A856B2FBC}"/>
              </a:ext>
            </a:extLst>
          </p:cNvPr>
          <p:cNvSpPr>
            <a:spLocks noGrp="1"/>
          </p:cNvSpPr>
          <p:nvPr>
            <p:ph type="body" idx="1"/>
          </p:nvPr>
        </p:nvSpPr>
        <p:spPr>
          <a:xfrm>
            <a:off x="617538" y="1191865"/>
            <a:ext cx="10948986" cy="51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fidential footer tag">
            <a:extLst>
              <a:ext uri="{FF2B5EF4-FFF2-40B4-BE49-F238E27FC236}">
                <a16:creationId xmlns:a16="http://schemas.microsoft.com/office/drawing/2014/main" id="{F7015A7B-275A-46CC-AACB-23B2E7850392}"/>
              </a:ext>
            </a:extLst>
          </p:cNvPr>
          <p:cNvSpPr>
            <a:spLocks noChangeArrowheads="1"/>
          </p:cNvSpPr>
          <p:nvPr/>
        </p:nvSpPr>
        <p:spPr bwMode="auto">
          <a:xfrm>
            <a:off x="623392" y="6582659"/>
            <a:ext cx="2651760" cy="123111"/>
          </a:xfrm>
          <a:prstGeom prst="rect">
            <a:avLst/>
          </a:prstGeom>
          <a:noFill/>
          <a:ln w="9525">
            <a:noFill/>
            <a:miter lim="800000"/>
            <a:headEnd/>
            <a:tailEnd/>
          </a:ln>
          <a:effectLst/>
        </p:spPr>
        <p:txBody>
          <a:bodyPr wrap="square" lIns="0" tIns="0" rIns="0" bIns="0">
            <a:spAutoFit/>
          </a:bodyPr>
          <a:lstStyle/>
          <a:p>
            <a:pPr>
              <a:defRPr/>
            </a:pPr>
            <a:r>
              <a:rPr lang="en-GB" sz="800" b="0" baseline="0" dirty="0">
                <a:solidFill>
                  <a:schemeClr val="bg1"/>
                </a:solidFill>
              </a:rPr>
              <a:t>CONFIDENTIAL – © Partners in Performance. All rights reserved.</a:t>
            </a:r>
            <a:endParaRPr lang="en-GB" sz="800" b="0" baseline="0" dirty="0">
              <a:solidFill>
                <a:schemeClr val="bg1"/>
              </a:solidFill>
              <a:latin typeface="Arial" charset="0"/>
            </a:endParaRPr>
          </a:p>
        </p:txBody>
      </p:sp>
      <p:sp>
        <p:nvSpPr>
          <p:cNvPr id="2" name="Title Placeholder 1">
            <a:extLst>
              <a:ext uri="{FF2B5EF4-FFF2-40B4-BE49-F238E27FC236}">
                <a16:creationId xmlns:a16="http://schemas.microsoft.com/office/drawing/2014/main" id="{2007B4F2-6284-46AD-9AA6-FDD6E099C912}"/>
              </a:ext>
            </a:extLst>
          </p:cNvPr>
          <p:cNvSpPr>
            <a:spLocks noGrp="1"/>
          </p:cNvSpPr>
          <p:nvPr>
            <p:ph type="title"/>
          </p:nvPr>
        </p:nvSpPr>
        <p:spPr>
          <a:xfrm>
            <a:off x="620638" y="360638"/>
            <a:ext cx="10389600" cy="539496"/>
          </a:xfrm>
          <a:prstGeom prst="rect">
            <a:avLst/>
          </a:prstGeom>
        </p:spPr>
        <p:txBody>
          <a:bodyPr vert="horz" lIns="0" tIns="0" rIns="0" bIns="0" rtlCol="0" anchor="ctr">
            <a:noAutofit/>
          </a:body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30B8511A-D718-4D76-A9C9-5169C028C815}"/>
              </a:ext>
            </a:extLst>
          </p:cNvPr>
          <p:cNvSpPr>
            <a:spLocks noGrp="1"/>
          </p:cNvSpPr>
          <p:nvPr>
            <p:ph type="sldNum" sz="quarter" idx="4"/>
          </p:nvPr>
        </p:nvSpPr>
        <p:spPr>
          <a:xfrm>
            <a:off x="11073973" y="6505864"/>
            <a:ext cx="492551" cy="352136"/>
          </a:xfrm>
          <a:prstGeom prst="rect">
            <a:avLst/>
          </a:prstGeom>
        </p:spPr>
        <p:txBody>
          <a:bodyPr vert="horz" lIns="0" tIns="0" rIns="0" bIns="0" rtlCol="0" anchor="ctr"/>
          <a:lstStyle>
            <a:lvl1pPr algn="r">
              <a:defRPr sz="1200">
                <a:solidFill>
                  <a:schemeClr val="bg1"/>
                </a:solidFill>
              </a:defRPr>
            </a:lvl1pPr>
          </a:lstStyle>
          <a:p>
            <a:fld id="{B3B3C09A-34DB-40FC-986F-778116BE1D2A}" type="slidenum">
              <a:rPr lang="en-GB" smtClean="0"/>
              <a:pPr/>
              <a:t>‹#›</a:t>
            </a:fld>
            <a:endParaRPr lang="en-GB" dirty="0"/>
          </a:p>
        </p:txBody>
      </p:sp>
      <p:sp>
        <p:nvSpPr>
          <p:cNvPr id="7" name="empower - DO NOT DELETE!!!">
            <a:extLst>
              <a:ext uri="{FF2B5EF4-FFF2-40B4-BE49-F238E27FC236}">
                <a16:creationId xmlns:a16="http://schemas.microsoft.com/office/drawing/2014/main" id="{EA1AB81E-DBE1-4A5F-B19B-BBBA1CE0AA48}"/>
              </a:ext>
            </a:extLst>
          </p:cNvPr>
          <p:cNvSpPr/>
          <p:nvPr>
            <p:custDataLst>
              <p:tags r:id="rId14"/>
            </p:custDataLst>
          </p:nvPr>
        </p:nvSpPr>
        <p:spPr>
          <a:xfrm>
            <a:off x="0" y="0"/>
            <a:ext cx="0" cy="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120000"/>
              </a:lnSpc>
              <a:spcBef>
                <a:spcPts val="600"/>
              </a:spcBef>
            </a:pPr>
            <a:endParaRPr lang="en-GB" sz="1400" dirty="0"/>
          </a:p>
        </p:txBody>
      </p:sp>
      <p:sp>
        <p:nvSpPr>
          <p:cNvPr id="9" name="empower - DO NOT DELETE!!!" hidden="1">
            <a:extLst>
              <a:ext uri="{FF2B5EF4-FFF2-40B4-BE49-F238E27FC236}">
                <a16:creationId xmlns:a16="http://schemas.microsoft.com/office/drawing/2014/main" id="{20B20543-2BF4-437A-8648-6D56389D6EFC}"/>
              </a:ext>
            </a:extLst>
          </p:cNvPr>
          <p:cNvSpPr/>
          <p:nvPr>
            <p:custDataLst>
              <p:tags r:id="rId15"/>
            </p:custDataLst>
          </p:nvPr>
        </p:nvSpPr>
        <p:spPr>
          <a:xfrm>
            <a:off x="0" y="0"/>
            <a:ext cx="0" cy="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lvl="0" algn="ctr">
              <a:lnSpc>
                <a:spcPct val="120000"/>
              </a:lnSpc>
              <a:spcBef>
                <a:spcPts val="600"/>
              </a:spcBef>
            </a:pPr>
            <a:endParaRPr lang="en-GB" sz="1400" dirty="0"/>
          </a:p>
        </p:txBody>
      </p:sp>
      <p:cxnSp>
        <p:nvCxnSpPr>
          <p:cNvPr id="10" name="Straight Connector 9">
            <a:extLst>
              <a:ext uri="{FF2B5EF4-FFF2-40B4-BE49-F238E27FC236}">
                <a16:creationId xmlns:a16="http://schemas.microsoft.com/office/drawing/2014/main" id="{059DE3FA-95C4-3B22-24E5-7BBACB031D3E}"/>
              </a:ext>
            </a:extLst>
          </p:cNvPr>
          <p:cNvCxnSpPr>
            <a:cxnSpLocks/>
          </p:cNvCxnSpPr>
          <p:nvPr userDrawn="1"/>
        </p:nvCxnSpPr>
        <p:spPr>
          <a:xfrm>
            <a:off x="617538" y="1191865"/>
            <a:ext cx="1094898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A0ED58D3-E315-DC78-9D89-10578A43DAA2}"/>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r="80129" b="27661"/>
          <a:stretch/>
        </p:blipFill>
        <p:spPr>
          <a:xfrm>
            <a:off x="11197424" y="371271"/>
            <a:ext cx="495650" cy="487948"/>
          </a:xfrm>
          <a:prstGeom prst="rect">
            <a:avLst/>
          </a:prstGeom>
        </p:spPr>
      </p:pic>
    </p:spTree>
    <p:extLst>
      <p:ext uri="{BB962C8B-B14F-4D97-AF65-F5344CB8AC3E}">
        <p14:creationId xmlns:p14="http://schemas.microsoft.com/office/powerpoint/2010/main" val="2901193796"/>
      </p:ext>
    </p:extLst>
  </p:cSld>
  <p:clrMap bg1="lt1" tx1="dk1" bg2="lt2" tx2="dk2" accent1="accent1" accent2="accent2" accent3="accent3" accent4="accent4" accent5="accent5" accent6="accent6" hlink="hlink" folHlink="folHlink"/>
  <p:sldLayoutIdLst>
    <p:sldLayoutId id="2147483817" r:id="rId1"/>
    <p:sldLayoutId id="2147483804" r:id="rId2"/>
    <p:sldLayoutId id="2147483818" r:id="rId3"/>
    <p:sldLayoutId id="2147483805" r:id="rId4"/>
    <p:sldLayoutId id="2147483806" r:id="rId5"/>
    <p:sldLayoutId id="2147483807" r:id="rId6"/>
    <p:sldLayoutId id="2147483810" r:id="rId7"/>
    <p:sldLayoutId id="2147483813" r:id="rId8"/>
    <p:sldLayoutId id="2147483816"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360000" indent="-360000" algn="l" defTabSz="914400" rtl="0" eaLnBrk="1" latinLnBrk="0" hangingPunct="1">
        <a:lnSpc>
          <a:spcPct val="130000"/>
        </a:lnSpc>
        <a:spcBef>
          <a:spcPts val="600"/>
        </a:spcBef>
        <a:buFont typeface="Arial" panose="020B0604020202020204" pitchFamily="34" charset="0"/>
        <a:buChar char="•"/>
        <a:defRPr sz="1600" kern="1200">
          <a:solidFill>
            <a:schemeClr val="tx1"/>
          </a:solidFill>
          <a:latin typeface="+mn-lt"/>
          <a:ea typeface="+mn-ea"/>
          <a:cs typeface="+mn-cs"/>
        </a:defRPr>
      </a:lvl1pPr>
      <a:lvl2pPr marL="720000" indent="-360000" algn="l" defTabSz="914400" rtl="0" eaLnBrk="1" latinLnBrk="0" hangingPunct="1">
        <a:lnSpc>
          <a:spcPct val="130000"/>
        </a:lnSpc>
        <a:spcBef>
          <a:spcPts val="600"/>
        </a:spcBef>
        <a:buFont typeface="Calibri" panose="020F0502020204030204" pitchFamily="34" charset="0"/>
        <a:buChar char="‒"/>
        <a:defRPr sz="1600" kern="1200">
          <a:solidFill>
            <a:schemeClr val="tx1"/>
          </a:solidFill>
          <a:latin typeface="+mn-lt"/>
          <a:ea typeface="+mn-ea"/>
          <a:cs typeface="+mn-cs"/>
        </a:defRPr>
      </a:lvl2pPr>
      <a:lvl3pPr marL="1080000" indent="-360000" algn="l" defTabSz="914400" rtl="0" eaLnBrk="1" latinLnBrk="0" hangingPunct="1">
        <a:lnSpc>
          <a:spcPct val="130000"/>
        </a:lnSpc>
        <a:spcBef>
          <a:spcPts val="600"/>
        </a:spcBef>
        <a:buFont typeface="Courier New" panose="02070309020205020404" pitchFamily="49" charset="0"/>
        <a:buChar char="o"/>
        <a:defRPr sz="1600" kern="1200">
          <a:solidFill>
            <a:schemeClr val="tx1"/>
          </a:solidFill>
          <a:latin typeface="+mn-lt"/>
          <a:ea typeface="+mn-ea"/>
          <a:cs typeface="+mn-cs"/>
        </a:defRPr>
      </a:lvl3pPr>
      <a:lvl4pPr marL="1440000" indent="-360000" algn="l" defTabSz="914400" rtl="0" eaLnBrk="1" latinLnBrk="0" hangingPunct="1">
        <a:lnSpc>
          <a:spcPct val="130000"/>
        </a:lnSpc>
        <a:spcBef>
          <a:spcPts val="600"/>
        </a:spcBef>
        <a:buFont typeface="Wingdings" panose="05000000000000000000" pitchFamily="2" charset="2"/>
        <a:buChar char="§"/>
        <a:defRPr sz="1600" kern="1200">
          <a:solidFill>
            <a:schemeClr val="tx1"/>
          </a:solidFill>
          <a:latin typeface="+mn-lt"/>
          <a:ea typeface="+mn-ea"/>
          <a:cs typeface="+mn-cs"/>
        </a:defRPr>
      </a:lvl4pPr>
      <a:lvl5pPr marL="1440000" indent="-360000" algn="l" defTabSz="914400" rtl="0" eaLnBrk="1" latinLnBrk="0" hangingPunct="1">
        <a:lnSpc>
          <a:spcPct val="130000"/>
        </a:lnSpc>
        <a:spcBef>
          <a:spcPts val="600"/>
        </a:spcBef>
        <a:buFont typeface="Wingdings" panose="05000000000000000000" pitchFamily="2" charset="2"/>
        <a:buChar char="§"/>
        <a:defRPr sz="1600" kern="1200">
          <a:solidFill>
            <a:schemeClr val="tx1"/>
          </a:solidFill>
          <a:latin typeface="+mn-lt"/>
          <a:ea typeface="+mn-ea"/>
          <a:cs typeface="+mn-cs"/>
        </a:defRPr>
      </a:lvl5pPr>
      <a:lvl6pPr marL="1440000" indent="-360000" algn="l" defTabSz="914400" rtl="0" eaLnBrk="1" latinLnBrk="0" hangingPunct="1">
        <a:lnSpc>
          <a:spcPct val="130000"/>
        </a:lnSpc>
        <a:spcBef>
          <a:spcPts val="600"/>
        </a:spcBef>
        <a:buFont typeface="Wingdings" panose="05000000000000000000" pitchFamily="2" charset="2"/>
        <a:buChar char="§"/>
        <a:defRPr sz="1600" kern="1200">
          <a:solidFill>
            <a:schemeClr val="tx1"/>
          </a:solidFill>
          <a:latin typeface="+mn-lt"/>
          <a:ea typeface="+mn-ea"/>
          <a:cs typeface="+mn-cs"/>
        </a:defRPr>
      </a:lvl6pPr>
      <a:lvl7pPr marL="1440000" indent="-360000" algn="l" defTabSz="914400" rtl="0" eaLnBrk="1" latinLnBrk="0" hangingPunct="1">
        <a:lnSpc>
          <a:spcPct val="130000"/>
        </a:lnSpc>
        <a:spcBef>
          <a:spcPts val="600"/>
        </a:spcBef>
        <a:buFont typeface="Wingdings" panose="05000000000000000000" pitchFamily="2" charset="2"/>
        <a:buChar char="§"/>
        <a:defRPr sz="1600" kern="1200">
          <a:solidFill>
            <a:schemeClr val="tx1"/>
          </a:solidFill>
          <a:latin typeface="+mn-lt"/>
          <a:ea typeface="+mn-ea"/>
          <a:cs typeface="+mn-cs"/>
        </a:defRPr>
      </a:lvl7pPr>
      <a:lvl8pPr marL="1440000" indent="-360000" algn="l" defTabSz="914400" rtl="0" eaLnBrk="1" latinLnBrk="0" hangingPunct="1">
        <a:lnSpc>
          <a:spcPct val="130000"/>
        </a:lnSpc>
        <a:spcBef>
          <a:spcPts val="600"/>
        </a:spcBef>
        <a:buFont typeface="Wingdings" panose="05000000000000000000" pitchFamily="2" charset="2"/>
        <a:buChar char="§"/>
        <a:defRPr sz="1600" kern="1200">
          <a:solidFill>
            <a:schemeClr val="tx1"/>
          </a:solidFill>
          <a:latin typeface="+mn-lt"/>
          <a:ea typeface="+mn-ea"/>
          <a:cs typeface="+mn-cs"/>
        </a:defRPr>
      </a:lvl8pPr>
      <a:lvl9pPr marL="1440000" indent="-360000" algn="l" defTabSz="914400" rtl="0" eaLnBrk="1" latinLnBrk="0" hangingPunct="1">
        <a:lnSpc>
          <a:spcPct val="130000"/>
        </a:lnSpc>
        <a:spcBef>
          <a:spcPts val="600"/>
        </a:spcBef>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8">
          <p15:clr>
            <a:srgbClr val="F26B43"/>
          </p15:clr>
        </p15:guide>
        <p15:guide id="2" pos="389">
          <p15:clr>
            <a:srgbClr val="F26B43"/>
          </p15:clr>
        </p15:guide>
        <p15:guide id="3" pos="7286">
          <p15:clr>
            <a:srgbClr val="F26B43"/>
          </p15:clr>
        </p15:guide>
        <p15:guide id="4" orient="horz" pos="755">
          <p15:clr>
            <a:srgbClr val="F26B43"/>
          </p15:clr>
        </p15:guide>
        <p15:guide id="5" pos="38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oleObject" Target="../embeddings/oleObject4.bin"/><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13.jpeg"/><Relationship Id="rId5" Type="http://schemas.openxmlformats.org/officeDocument/2006/relationships/image" Target="../media/image9.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chart" Target="../charts/chart1.xml"/><Relationship Id="rId5" Type="http://schemas.openxmlformats.org/officeDocument/2006/relationships/image" Target="../media/image9.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sitting, person, light&#10;&#10;Description automatically generated">
            <a:extLst>
              <a:ext uri="{FF2B5EF4-FFF2-40B4-BE49-F238E27FC236}">
                <a16:creationId xmlns:a16="http://schemas.microsoft.com/office/drawing/2014/main" id="{24607E38-41F8-4DC6-8A7C-443EC74FC42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00" r="700"/>
          <a:stretch/>
        </p:blipFill>
        <p:spPr>
          <a:xfrm>
            <a:off x="0" y="-3501"/>
            <a:ext cx="12192000" cy="6858000"/>
          </a:xfrm>
          <a:prstGeom prst="rect">
            <a:avLst/>
          </a:prstGeom>
        </p:spPr>
      </p:pic>
      <p:sp>
        <p:nvSpPr>
          <p:cNvPr id="11" name="Rectangle 10">
            <a:extLst>
              <a:ext uri="{FF2B5EF4-FFF2-40B4-BE49-F238E27FC236}">
                <a16:creationId xmlns:a16="http://schemas.microsoft.com/office/drawing/2014/main" id="{969CCF4F-25A4-46F3-B04D-45BD1ABB1ECA}"/>
              </a:ext>
            </a:extLst>
          </p:cNvPr>
          <p:cNvSpPr/>
          <p:nvPr/>
        </p:nvSpPr>
        <p:spPr>
          <a:xfrm>
            <a:off x="0" y="0"/>
            <a:ext cx="12192000" cy="6857989"/>
          </a:xfrm>
          <a:prstGeom prst="rect">
            <a:avLst/>
          </a:prstGeom>
          <a:gradFill flip="none" rotWithShape="1">
            <a:gsLst>
              <a:gs pos="0">
                <a:schemeClr val="accent1"/>
              </a:gs>
              <a:gs pos="100000">
                <a:schemeClr val="accent1">
                  <a:alpha val="53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ED908456-DEFB-4BA1-B59B-481AD9462649}"/>
              </a:ext>
            </a:extLst>
          </p:cNvPr>
          <p:cNvSpPr>
            <a:spLocks/>
          </p:cNvSpPr>
          <p:nvPr/>
        </p:nvSpPr>
        <p:spPr bwMode="auto">
          <a:xfrm>
            <a:off x="4954781" y="0"/>
            <a:ext cx="7237220" cy="6858000"/>
          </a:xfrm>
          <a:custGeom>
            <a:avLst/>
            <a:gdLst>
              <a:gd name="T0" fmla="*/ 0 w 2710"/>
              <a:gd name="T1" fmla="*/ 0 h 2568"/>
              <a:gd name="T2" fmla="*/ 2710 w 2710"/>
              <a:gd name="T3" fmla="*/ 0 h 2568"/>
              <a:gd name="T4" fmla="*/ 2710 w 2710"/>
              <a:gd name="T5" fmla="*/ 2568 h 2568"/>
              <a:gd name="T6" fmla="*/ 1783 w 2710"/>
              <a:gd name="T7" fmla="*/ 2568 h 2568"/>
              <a:gd name="T8" fmla="*/ 0 w 2710"/>
              <a:gd name="T9" fmla="*/ 0 h 2568"/>
            </a:gdLst>
            <a:ahLst/>
            <a:cxnLst>
              <a:cxn ang="0">
                <a:pos x="T0" y="T1"/>
              </a:cxn>
              <a:cxn ang="0">
                <a:pos x="T2" y="T3"/>
              </a:cxn>
              <a:cxn ang="0">
                <a:pos x="T4" y="T5"/>
              </a:cxn>
              <a:cxn ang="0">
                <a:pos x="T6" y="T7"/>
              </a:cxn>
              <a:cxn ang="0">
                <a:pos x="T8" y="T9"/>
              </a:cxn>
            </a:cxnLst>
            <a:rect l="0" t="0" r="r" b="b"/>
            <a:pathLst>
              <a:path w="2710" h="2568">
                <a:moveTo>
                  <a:pt x="0" y="0"/>
                </a:moveTo>
                <a:lnTo>
                  <a:pt x="2710" y="0"/>
                </a:lnTo>
                <a:lnTo>
                  <a:pt x="2710" y="2568"/>
                </a:lnTo>
                <a:lnTo>
                  <a:pt x="1783" y="2568"/>
                </a:lnTo>
                <a:lnTo>
                  <a:pt x="0" y="0"/>
                </a:lnTo>
                <a:close/>
              </a:path>
            </a:pathLst>
          </a:custGeom>
          <a:gradFill flip="none" rotWithShape="1">
            <a:gsLst>
              <a:gs pos="31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2" name="Isosceles Triangle 11">
            <a:extLst>
              <a:ext uri="{FF2B5EF4-FFF2-40B4-BE49-F238E27FC236}">
                <a16:creationId xmlns:a16="http://schemas.microsoft.com/office/drawing/2014/main" id="{EF1E94D2-070E-40AF-B942-96C50D227759}"/>
              </a:ext>
            </a:extLst>
          </p:cNvPr>
          <p:cNvSpPr/>
          <p:nvPr/>
        </p:nvSpPr>
        <p:spPr>
          <a:xfrm flipH="1" flipV="1">
            <a:off x="10516101" y="2193053"/>
            <a:ext cx="336501" cy="490175"/>
          </a:xfrm>
          <a:prstGeom prst="triangl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BEE795F-E67D-480D-A840-3200394417AD}"/>
              </a:ext>
            </a:extLst>
          </p:cNvPr>
          <p:cNvGrpSpPr/>
          <p:nvPr/>
        </p:nvGrpSpPr>
        <p:grpSpPr>
          <a:xfrm>
            <a:off x="740785" y="2926240"/>
            <a:ext cx="10006503" cy="2453528"/>
            <a:chOff x="487211" y="2926240"/>
            <a:chExt cx="8072460" cy="2453528"/>
          </a:xfrm>
        </p:grpSpPr>
        <p:sp>
          <p:nvSpPr>
            <p:cNvPr id="14" name="Title 2">
              <a:extLst>
                <a:ext uri="{FF2B5EF4-FFF2-40B4-BE49-F238E27FC236}">
                  <a16:creationId xmlns:a16="http://schemas.microsoft.com/office/drawing/2014/main" id="{F53FC141-5FF9-40AF-A786-DF9CD900DEF7}"/>
                </a:ext>
              </a:extLst>
            </p:cNvPr>
            <p:cNvSpPr txBox="1">
              <a:spLocks/>
            </p:cNvSpPr>
            <p:nvPr/>
          </p:nvSpPr>
          <p:spPr>
            <a:xfrm>
              <a:off x="636612" y="2926240"/>
              <a:ext cx="7919007" cy="1329595"/>
            </a:xfrm>
            <a:prstGeom prst="rect">
              <a:avLst/>
            </a:prstGeom>
          </p:spPr>
          <p:txBody>
            <a:bodyPr wrap="square" lIns="0" tIns="0" rIns="0" bIns="0">
              <a:spAutoFit/>
            </a:bodyPr>
            <a:lstStyle>
              <a:lvl1pPr algn="l" defTabSz="914400" rtl="0" eaLnBrk="1" latinLnBrk="0" hangingPunct="1">
                <a:lnSpc>
                  <a:spcPct val="90000"/>
                </a:lnSpc>
                <a:spcBef>
                  <a:spcPct val="0"/>
                </a:spcBef>
                <a:buNone/>
                <a:defRPr sz="1800" b="1" kern="1200">
                  <a:solidFill>
                    <a:schemeClr val="bg1"/>
                  </a:solidFill>
                  <a:latin typeface="+mj-lt"/>
                  <a:ea typeface="+mj-ea"/>
                  <a:cs typeface="+mj-cs"/>
                </a:defRPr>
              </a:lvl1pPr>
            </a:lstStyle>
            <a:p>
              <a:pPr algn="r"/>
              <a:r>
                <a:rPr lang="en-AU" sz="4800" spc="300" dirty="0"/>
                <a:t> Unlocking Project Performance</a:t>
              </a:r>
            </a:p>
          </p:txBody>
        </p:sp>
        <p:sp>
          <p:nvSpPr>
            <p:cNvPr id="19" name="Subtitle 1">
              <a:extLst>
                <a:ext uri="{FF2B5EF4-FFF2-40B4-BE49-F238E27FC236}">
                  <a16:creationId xmlns:a16="http://schemas.microsoft.com/office/drawing/2014/main" id="{8FA8309F-62E9-410B-BFEC-E9202352D8D9}"/>
                </a:ext>
              </a:extLst>
            </p:cNvPr>
            <p:cNvSpPr txBox="1">
              <a:spLocks/>
            </p:cNvSpPr>
            <p:nvPr/>
          </p:nvSpPr>
          <p:spPr>
            <a:xfrm>
              <a:off x="487211" y="3902440"/>
              <a:ext cx="8072460" cy="1477328"/>
            </a:xfrm>
            <a:prstGeom prst="rect">
              <a:avLst/>
            </a:prstGeom>
          </p:spPr>
          <p:txBody>
            <a:bodyPr wrap="square" lIns="0" tIns="0" rIns="0" bIns="0">
              <a:spAutoFit/>
            </a:bodyPr>
            <a:lstStyle>
              <a:lvl1pPr marL="180975" indent="-180975"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1pPr>
              <a:lvl2pPr marL="361950" indent="-180975"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2pPr>
              <a:lvl3pPr marL="533400" indent="-171450"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3pPr>
              <a:lvl4pPr marL="715963" indent="-182563"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4pPr>
              <a:lvl5pPr marL="896938" indent="-180975" algn="l" defTabSz="914400" rtl="0" eaLnBrk="1" latinLnBrk="0" hangingPunct="1">
                <a:lnSpc>
                  <a:spcPct val="100000"/>
                </a:lnSpc>
                <a:spcBef>
                  <a:spcPts val="0"/>
                </a:spcBef>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2400" i="1" dirty="0">
                  <a:solidFill>
                    <a:schemeClr val="bg1"/>
                  </a:solidFill>
                </a:rPr>
                <a:t>Really collaborating to deliver enhanced performance on today’s major projects</a:t>
              </a:r>
            </a:p>
            <a:p>
              <a:pPr marL="0" indent="0" algn="r">
                <a:buNone/>
              </a:pPr>
              <a:endParaRPr lang="en-AU" sz="2400" i="1" dirty="0">
                <a:solidFill>
                  <a:schemeClr val="bg1"/>
                </a:solidFill>
              </a:endParaRPr>
            </a:p>
            <a:p>
              <a:pPr marL="0" indent="0" algn="r">
                <a:buNone/>
              </a:pPr>
              <a:endParaRPr lang="en-AU" sz="2400" i="1" dirty="0">
                <a:solidFill>
                  <a:schemeClr val="bg1"/>
                </a:solidFill>
              </a:endParaRPr>
            </a:p>
            <a:p>
              <a:pPr marL="0" indent="0" algn="r">
                <a:buNone/>
              </a:pPr>
              <a:r>
                <a:rPr lang="en-AU" sz="2400" dirty="0">
                  <a:solidFill>
                    <a:schemeClr val="bg1"/>
                  </a:solidFill>
                </a:rPr>
                <a:t>Amsterdam  -  November 2022</a:t>
              </a:r>
            </a:p>
          </p:txBody>
        </p:sp>
      </p:grpSp>
      <p:pic>
        <p:nvPicPr>
          <p:cNvPr id="21" name="Picture 20" descr="A picture containing drawing&#10;&#10;Description automatically generated">
            <a:extLst>
              <a:ext uri="{FF2B5EF4-FFF2-40B4-BE49-F238E27FC236}">
                <a16:creationId xmlns:a16="http://schemas.microsoft.com/office/drawing/2014/main" id="{0EE2418C-BCF2-4747-A667-ACC5CA96D8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763" t="18934" r="6763" b="18934"/>
          <a:stretch/>
        </p:blipFill>
        <p:spPr>
          <a:xfrm>
            <a:off x="9390263" y="492417"/>
            <a:ext cx="2423839" cy="645754"/>
          </a:xfrm>
          <a:prstGeom prst="rect">
            <a:avLst/>
          </a:prstGeom>
        </p:spPr>
      </p:pic>
      <p:cxnSp>
        <p:nvCxnSpPr>
          <p:cNvPr id="16" name="Straight Connector 15">
            <a:extLst>
              <a:ext uri="{FF2B5EF4-FFF2-40B4-BE49-F238E27FC236}">
                <a16:creationId xmlns:a16="http://schemas.microsoft.com/office/drawing/2014/main" id="{C6651DE0-EC01-4A3D-A65C-941F23AAC9AC}"/>
              </a:ext>
            </a:extLst>
          </p:cNvPr>
          <p:cNvCxnSpPr>
            <a:cxnSpLocks/>
          </p:cNvCxnSpPr>
          <p:nvPr/>
        </p:nvCxnSpPr>
        <p:spPr>
          <a:xfrm>
            <a:off x="10852602" y="2874416"/>
            <a:ext cx="0" cy="2569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15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CE42-6563-4CA3-1291-1AF74EDA0BBB}"/>
              </a:ext>
            </a:extLst>
          </p:cNvPr>
          <p:cNvSpPr>
            <a:spLocks noGrp="1"/>
          </p:cNvSpPr>
          <p:nvPr>
            <p:ph type="title"/>
          </p:nvPr>
        </p:nvSpPr>
        <p:spPr/>
        <p:txBody>
          <a:bodyPr/>
          <a:lstStyle/>
          <a:p>
            <a:r>
              <a:rPr lang="en-GB" dirty="0"/>
              <a:t>Proactive Supply Chain Management</a:t>
            </a:r>
            <a:br>
              <a:rPr lang="en-GB" dirty="0"/>
            </a:br>
            <a:r>
              <a:rPr lang="en-IE" sz="2400" b="0" i="1" kern="0" dirty="0"/>
              <a:t>Significantly enhanced understanding &amp; proactive management of supply chains</a:t>
            </a:r>
            <a:endParaRPr lang="en-GB" sz="2400" b="0" i="1" dirty="0"/>
          </a:p>
        </p:txBody>
      </p:sp>
      <p:sp>
        <p:nvSpPr>
          <p:cNvPr id="3" name="Rectangle 2">
            <a:extLst>
              <a:ext uri="{FF2B5EF4-FFF2-40B4-BE49-F238E27FC236}">
                <a16:creationId xmlns:a16="http://schemas.microsoft.com/office/drawing/2014/main" id="{D969D0E6-A828-0CEE-D2B2-0637C3566C61}"/>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4</a:t>
            </a:r>
          </a:p>
        </p:txBody>
      </p:sp>
      <p:grpSp>
        <p:nvGrpSpPr>
          <p:cNvPr id="19" name="Group 18">
            <a:extLst>
              <a:ext uri="{FF2B5EF4-FFF2-40B4-BE49-F238E27FC236}">
                <a16:creationId xmlns:a16="http://schemas.microsoft.com/office/drawing/2014/main" id="{997CEA3B-2E6C-B932-BDA4-F528E7D8AD91}"/>
              </a:ext>
            </a:extLst>
          </p:cNvPr>
          <p:cNvGrpSpPr/>
          <p:nvPr/>
        </p:nvGrpSpPr>
        <p:grpSpPr>
          <a:xfrm>
            <a:off x="785647" y="2506535"/>
            <a:ext cx="10620706" cy="1103274"/>
            <a:chOff x="1194097" y="1748118"/>
            <a:chExt cx="9950829" cy="1118795"/>
          </a:xfrm>
        </p:grpSpPr>
        <p:sp>
          <p:nvSpPr>
            <p:cNvPr id="5" name="Pentagon 4">
              <a:extLst>
                <a:ext uri="{FF2B5EF4-FFF2-40B4-BE49-F238E27FC236}">
                  <a16:creationId xmlns:a16="http://schemas.microsoft.com/office/drawing/2014/main" id="{81B6F917-5C87-2E59-8FF4-6DDB30C3740C}"/>
                </a:ext>
              </a:extLst>
            </p:cNvPr>
            <p:cNvSpPr/>
            <p:nvPr/>
          </p:nvSpPr>
          <p:spPr>
            <a:xfrm>
              <a:off x="1194097" y="1748118"/>
              <a:ext cx="3506981" cy="111879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r>
                <a:rPr lang="en-GB" sz="2400" b="1" dirty="0">
                  <a:solidFill>
                    <a:schemeClr val="bg1"/>
                  </a:solidFill>
                </a:rPr>
                <a:t>Selection</a:t>
              </a:r>
              <a:endParaRPr lang="en-GB" sz="2000" b="1" dirty="0">
                <a:solidFill>
                  <a:schemeClr val="bg1"/>
                </a:solidFill>
              </a:endParaRPr>
            </a:p>
            <a:p>
              <a:pPr algn="ctr">
                <a:spcBef>
                  <a:spcPts val="600"/>
                </a:spcBef>
              </a:pPr>
              <a:r>
                <a:rPr lang="en-GB" sz="1600" i="1" dirty="0">
                  <a:solidFill>
                    <a:schemeClr val="bg1"/>
                  </a:solidFill>
                </a:rPr>
                <a:t>More diligent</a:t>
              </a:r>
            </a:p>
          </p:txBody>
        </p:sp>
        <p:sp>
          <p:nvSpPr>
            <p:cNvPr id="9" name="Chevron 8">
              <a:extLst>
                <a:ext uri="{FF2B5EF4-FFF2-40B4-BE49-F238E27FC236}">
                  <a16:creationId xmlns:a16="http://schemas.microsoft.com/office/drawing/2014/main" id="{0B23CEF1-284A-020C-A65F-4DF67A1947F3}"/>
                </a:ext>
              </a:extLst>
            </p:cNvPr>
            <p:cNvSpPr/>
            <p:nvPr/>
          </p:nvSpPr>
          <p:spPr>
            <a:xfrm>
              <a:off x="4290515" y="1748119"/>
              <a:ext cx="3632487" cy="111879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r>
                <a:rPr lang="en-GB" sz="2400" b="1" dirty="0">
                  <a:solidFill>
                    <a:schemeClr val="bg1"/>
                  </a:solidFill>
                </a:rPr>
                <a:t>Set-up</a:t>
              </a:r>
            </a:p>
            <a:p>
              <a:pPr algn="ctr">
                <a:spcBef>
                  <a:spcPts val="600"/>
                </a:spcBef>
              </a:pPr>
              <a:r>
                <a:rPr lang="en-GB" sz="1600" i="1" dirty="0">
                  <a:solidFill>
                    <a:schemeClr val="bg1"/>
                  </a:solidFill>
                </a:rPr>
                <a:t>Detailed specificity</a:t>
              </a:r>
            </a:p>
          </p:txBody>
        </p:sp>
        <p:sp>
          <p:nvSpPr>
            <p:cNvPr id="17" name="Chevron 16">
              <a:extLst>
                <a:ext uri="{FF2B5EF4-FFF2-40B4-BE49-F238E27FC236}">
                  <a16:creationId xmlns:a16="http://schemas.microsoft.com/office/drawing/2014/main" id="{E131A93D-C24F-10AD-5E47-04A875428470}"/>
                </a:ext>
              </a:extLst>
            </p:cNvPr>
            <p:cNvSpPr/>
            <p:nvPr/>
          </p:nvSpPr>
          <p:spPr>
            <a:xfrm>
              <a:off x="7512439" y="1748119"/>
              <a:ext cx="3632487" cy="1118794"/>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r>
                <a:rPr lang="en-GB" sz="2400" b="1" dirty="0">
                  <a:solidFill>
                    <a:schemeClr val="bg1"/>
                  </a:solidFill>
                </a:rPr>
                <a:t>Management</a:t>
              </a:r>
              <a:endParaRPr lang="en-GB" sz="2000" b="1" dirty="0">
                <a:solidFill>
                  <a:schemeClr val="bg1"/>
                </a:solidFill>
              </a:endParaRPr>
            </a:p>
            <a:p>
              <a:pPr algn="ctr">
                <a:spcBef>
                  <a:spcPts val="600"/>
                </a:spcBef>
              </a:pPr>
              <a:r>
                <a:rPr lang="en-GB" sz="1600" i="1" dirty="0">
                  <a:solidFill>
                    <a:schemeClr val="bg1"/>
                  </a:solidFill>
                </a:rPr>
                <a:t>Digital transparency </a:t>
              </a:r>
            </a:p>
          </p:txBody>
        </p:sp>
      </p:grpSp>
      <p:sp>
        <p:nvSpPr>
          <p:cNvPr id="20" name="TextBox 19">
            <a:extLst>
              <a:ext uri="{FF2B5EF4-FFF2-40B4-BE49-F238E27FC236}">
                <a16:creationId xmlns:a16="http://schemas.microsoft.com/office/drawing/2014/main" id="{FD57B4EF-F4D8-6A6E-3FC8-BCBD94799A52}"/>
              </a:ext>
            </a:extLst>
          </p:cNvPr>
          <p:cNvSpPr txBox="1"/>
          <p:nvPr/>
        </p:nvSpPr>
        <p:spPr>
          <a:xfrm>
            <a:off x="925158" y="1424455"/>
            <a:ext cx="10085080" cy="883319"/>
          </a:xfrm>
          <a:prstGeom prst="rect">
            <a:avLst/>
          </a:prstGeom>
          <a:noFill/>
        </p:spPr>
        <p:txBody>
          <a:bodyPr wrap="square" rtlCol="0">
            <a:spAutoFit/>
          </a:bodyPr>
          <a:lstStyle/>
          <a:p>
            <a:pPr algn="ctr">
              <a:lnSpc>
                <a:spcPct val="120000"/>
              </a:lnSpc>
              <a:spcBef>
                <a:spcPts val="600"/>
              </a:spcBef>
            </a:pPr>
            <a:r>
              <a:rPr lang="en-GB" sz="2000" b="1" i="1" dirty="0">
                <a:solidFill>
                  <a:schemeClr val="accent6"/>
                </a:solidFill>
              </a:rPr>
              <a:t>Substantially more complex &amp; longer;  More constrained than understood</a:t>
            </a:r>
          </a:p>
          <a:p>
            <a:pPr algn="ctr">
              <a:lnSpc>
                <a:spcPct val="120000"/>
              </a:lnSpc>
              <a:spcBef>
                <a:spcPts val="600"/>
              </a:spcBef>
            </a:pPr>
            <a:r>
              <a:rPr lang="en-GB" sz="2000" b="1" i="1" dirty="0">
                <a:solidFill>
                  <a:schemeClr val="accent6"/>
                </a:solidFill>
              </a:rPr>
              <a:t>Increased use of offsite &amp; modular;  Less flex in the supply chain;  Non-transferable risks</a:t>
            </a:r>
          </a:p>
        </p:txBody>
      </p:sp>
      <p:sp>
        <p:nvSpPr>
          <p:cNvPr id="21" name="TextBox 20">
            <a:extLst>
              <a:ext uri="{FF2B5EF4-FFF2-40B4-BE49-F238E27FC236}">
                <a16:creationId xmlns:a16="http://schemas.microsoft.com/office/drawing/2014/main" id="{7736521D-E59F-14AA-4DD4-E1E477EF52CF}"/>
              </a:ext>
            </a:extLst>
          </p:cNvPr>
          <p:cNvSpPr txBox="1"/>
          <p:nvPr/>
        </p:nvSpPr>
        <p:spPr>
          <a:xfrm>
            <a:off x="1043492" y="3851243"/>
            <a:ext cx="2881256" cy="2297167"/>
          </a:xfrm>
          <a:prstGeom prst="rect">
            <a:avLst/>
          </a:prstGeom>
          <a:noFill/>
        </p:spPr>
        <p:txBody>
          <a:bodyPr wrap="square" rtlCol="0">
            <a:spAutoFit/>
          </a:bodyPr>
          <a:lstStyle/>
          <a:p>
            <a:pPr marL="180975" indent="-180975" algn="l">
              <a:lnSpc>
                <a:spcPct val="120000"/>
              </a:lnSpc>
              <a:spcBef>
                <a:spcPts val="600"/>
              </a:spcBef>
              <a:buFont typeface="Arial" panose="020B0604020202020204" pitchFamily="34" charset="0"/>
              <a:buChar char="•"/>
            </a:pPr>
            <a:r>
              <a:rPr lang="en-GB" sz="1400" dirty="0"/>
              <a:t>Understand the full cascaded supply chain of each supplier</a:t>
            </a:r>
          </a:p>
          <a:p>
            <a:pPr marL="180975" indent="-180975" algn="l">
              <a:lnSpc>
                <a:spcPct val="120000"/>
              </a:lnSpc>
              <a:spcBef>
                <a:spcPts val="600"/>
              </a:spcBef>
              <a:buFont typeface="Arial" panose="020B0604020202020204" pitchFamily="34" charset="0"/>
              <a:buChar char="•"/>
            </a:pPr>
            <a:r>
              <a:rPr lang="en-GB" sz="1400" dirty="0"/>
              <a:t>Understand real criticality of packages, supply chain and  suppliers</a:t>
            </a:r>
          </a:p>
          <a:p>
            <a:pPr marL="180975" indent="-180975" algn="l">
              <a:lnSpc>
                <a:spcPct val="120000"/>
              </a:lnSpc>
              <a:spcBef>
                <a:spcPts val="600"/>
              </a:spcBef>
              <a:buFont typeface="Arial" panose="020B0604020202020204" pitchFamily="34" charset="0"/>
              <a:buChar char="•"/>
            </a:pPr>
            <a:r>
              <a:rPr lang="en-GB" sz="1400" dirty="0"/>
              <a:t>Adjust plan milestones &amp; allowances to provide enough mitigation</a:t>
            </a:r>
          </a:p>
        </p:txBody>
      </p:sp>
      <p:sp>
        <p:nvSpPr>
          <p:cNvPr id="22" name="TextBox 21">
            <a:extLst>
              <a:ext uri="{FF2B5EF4-FFF2-40B4-BE49-F238E27FC236}">
                <a16:creationId xmlns:a16="http://schemas.microsoft.com/office/drawing/2014/main" id="{707476CA-CD59-13B8-D3E6-96EAD9C152B9}"/>
              </a:ext>
            </a:extLst>
          </p:cNvPr>
          <p:cNvSpPr txBox="1"/>
          <p:nvPr/>
        </p:nvSpPr>
        <p:spPr>
          <a:xfrm>
            <a:off x="4390913" y="3846479"/>
            <a:ext cx="2881256" cy="2038635"/>
          </a:xfrm>
          <a:prstGeom prst="rect">
            <a:avLst/>
          </a:prstGeom>
          <a:noFill/>
        </p:spPr>
        <p:txBody>
          <a:bodyPr wrap="square" rtlCol="0">
            <a:spAutoFit/>
          </a:bodyPr>
          <a:lstStyle/>
          <a:p>
            <a:pPr marL="180975" indent="-180975" algn="l">
              <a:lnSpc>
                <a:spcPct val="120000"/>
              </a:lnSpc>
              <a:spcBef>
                <a:spcPts val="600"/>
              </a:spcBef>
              <a:buFont typeface="Arial" panose="020B0604020202020204" pitchFamily="34" charset="0"/>
              <a:buChar char="•"/>
            </a:pPr>
            <a:r>
              <a:rPr lang="en-GB" sz="1400" dirty="0"/>
              <a:t>Contract for precise digital transparency of progress</a:t>
            </a:r>
          </a:p>
          <a:p>
            <a:pPr marL="180975" indent="-180975" algn="l">
              <a:lnSpc>
                <a:spcPct val="120000"/>
              </a:lnSpc>
              <a:spcBef>
                <a:spcPts val="600"/>
              </a:spcBef>
              <a:buFont typeface="Arial" panose="020B0604020202020204" pitchFamily="34" charset="0"/>
              <a:buChar char="•"/>
            </a:pPr>
            <a:r>
              <a:rPr lang="en-GB" sz="1400" dirty="0"/>
              <a:t>Do not assume risk is safely transferred</a:t>
            </a:r>
          </a:p>
          <a:p>
            <a:pPr marL="180975" indent="-180975" algn="l">
              <a:lnSpc>
                <a:spcPct val="120000"/>
              </a:lnSpc>
              <a:spcBef>
                <a:spcPts val="600"/>
              </a:spcBef>
              <a:buFont typeface="Arial" panose="020B0604020202020204" pitchFamily="34" charset="0"/>
              <a:buChar char="•"/>
            </a:pPr>
            <a:r>
              <a:rPr lang="en-GB" sz="1400" dirty="0"/>
              <a:t>Be significantly more specific about due dates (within supply chain)</a:t>
            </a:r>
          </a:p>
        </p:txBody>
      </p:sp>
      <p:sp>
        <p:nvSpPr>
          <p:cNvPr id="23" name="TextBox 22">
            <a:extLst>
              <a:ext uri="{FF2B5EF4-FFF2-40B4-BE49-F238E27FC236}">
                <a16:creationId xmlns:a16="http://schemas.microsoft.com/office/drawing/2014/main" id="{BA9A1BA0-A50B-64BF-B529-5BB5DD194A66}"/>
              </a:ext>
            </a:extLst>
          </p:cNvPr>
          <p:cNvSpPr txBox="1"/>
          <p:nvPr/>
        </p:nvSpPr>
        <p:spPr>
          <a:xfrm>
            <a:off x="7738334" y="3846479"/>
            <a:ext cx="2881256" cy="2374111"/>
          </a:xfrm>
          <a:prstGeom prst="rect">
            <a:avLst/>
          </a:prstGeom>
          <a:noFill/>
        </p:spPr>
        <p:txBody>
          <a:bodyPr wrap="square" rtlCol="0">
            <a:spAutoFit/>
          </a:bodyPr>
          <a:lstStyle/>
          <a:p>
            <a:pPr marL="180975" indent="-180975" algn="l">
              <a:lnSpc>
                <a:spcPct val="120000"/>
              </a:lnSpc>
              <a:spcBef>
                <a:spcPts val="600"/>
              </a:spcBef>
              <a:buFont typeface="Arial" panose="020B0604020202020204" pitchFamily="34" charset="0"/>
              <a:buChar char="•"/>
            </a:pPr>
            <a:r>
              <a:rPr lang="en-GB" sz="1400" dirty="0"/>
              <a:t>Digitally track up the supply chain cascade of specific items against readiness milestones</a:t>
            </a:r>
          </a:p>
          <a:p>
            <a:pPr marL="180975" indent="-180975" algn="l">
              <a:lnSpc>
                <a:spcPct val="120000"/>
              </a:lnSpc>
              <a:spcBef>
                <a:spcPts val="600"/>
              </a:spcBef>
              <a:buFont typeface="Arial" panose="020B0604020202020204" pitchFamily="34" charset="0"/>
              <a:buChar char="•"/>
            </a:pPr>
            <a:r>
              <a:rPr lang="en-GB" sz="1400" dirty="0"/>
              <a:t>% complete is no longer good enough</a:t>
            </a:r>
          </a:p>
          <a:p>
            <a:pPr marL="180975" indent="-180975" algn="l">
              <a:lnSpc>
                <a:spcPct val="120000"/>
              </a:lnSpc>
              <a:spcBef>
                <a:spcPts val="600"/>
              </a:spcBef>
              <a:buFont typeface="Arial" panose="020B0604020202020204" pitchFamily="34" charset="0"/>
              <a:buChar char="•"/>
            </a:pPr>
            <a:r>
              <a:rPr lang="en-GB" sz="1400" dirty="0"/>
              <a:t>Ensure prior or supporting teams (eg: engineering) remain on track </a:t>
            </a:r>
          </a:p>
          <a:p>
            <a:pPr marL="180975" indent="-180975" algn="l">
              <a:lnSpc>
                <a:spcPct val="120000"/>
              </a:lnSpc>
              <a:spcBef>
                <a:spcPts val="600"/>
              </a:spcBef>
              <a:buFont typeface="Arial" panose="020B0604020202020204" pitchFamily="34" charset="0"/>
              <a:buChar char="•"/>
            </a:pPr>
            <a:r>
              <a:rPr lang="en-GB" sz="1400" dirty="0"/>
              <a:t>Use AI to ”see” the issues early</a:t>
            </a:r>
          </a:p>
        </p:txBody>
      </p:sp>
    </p:spTree>
    <p:extLst>
      <p:ext uri="{BB962C8B-B14F-4D97-AF65-F5344CB8AC3E}">
        <p14:creationId xmlns:p14="http://schemas.microsoft.com/office/powerpoint/2010/main" val="167810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40AB56C-6578-23D3-BCD0-61CDDB2794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3" name="Object 2" hidden="1">
                        <a:extLst>
                          <a:ext uri="{FF2B5EF4-FFF2-40B4-BE49-F238E27FC236}">
                            <a16:creationId xmlns:a16="http://schemas.microsoft.com/office/drawing/2014/main" id="{140AB56C-6578-23D3-BCD0-61CDDB2794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Box 4">
            <a:extLst>
              <a:ext uri="{FF2B5EF4-FFF2-40B4-BE49-F238E27FC236}">
                <a16:creationId xmlns:a16="http://schemas.microsoft.com/office/drawing/2014/main" id="{DB8E7905-B334-44C7-ABBD-934D2D6191D0}"/>
              </a:ext>
            </a:extLst>
          </p:cNvPr>
          <p:cNvSpPr txBox="1">
            <a:spLocks noChangeArrowheads="1"/>
          </p:cNvSpPr>
          <p:nvPr/>
        </p:nvSpPr>
        <p:spPr bwMode="auto">
          <a:xfrm>
            <a:off x="561472" y="1434746"/>
            <a:ext cx="11054834" cy="5138176"/>
          </a:xfrm>
          <a:prstGeom prst="rect">
            <a:avLst/>
          </a:prstGeom>
          <a:solidFill>
            <a:srgbClr val="B8E1E2">
              <a:alpha val="29804"/>
            </a:srgb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endParaRPr lang="en-GB" sz="1600" b="1" dirty="0">
              <a:latin typeface="Lato Black" panose="020F0A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2264CE22-FCF8-4F33-8764-6531C4CFA3C0}"/>
              </a:ext>
            </a:extLst>
          </p:cNvPr>
          <p:cNvSpPr txBox="1">
            <a:spLocks noChangeArrowheads="1"/>
          </p:cNvSpPr>
          <p:nvPr/>
        </p:nvSpPr>
        <p:spPr bwMode="auto">
          <a:xfrm>
            <a:off x="561473" y="1465436"/>
            <a:ext cx="11054834" cy="1126050"/>
          </a:xfrm>
          <a:prstGeom prst="rect">
            <a:avLst/>
          </a:prstGeom>
          <a:solidFill>
            <a:schemeClr val="accent3"/>
          </a:solidFill>
          <a:ln w="9525" algn="ctr">
            <a:noFill/>
            <a:miter lim="800000"/>
            <a:headEnd/>
            <a:tailEnd/>
          </a:ln>
        </p:spPr>
        <p:txBody>
          <a:bodyPr wrap="square" lIns="144000" tIns="72000" rIns="144000" bIns="72000" anchor="ctr" anchorCtr="0">
            <a:noAutofit/>
          </a:bodyPr>
          <a:lstStyle>
            <a:defPPr>
              <a:defRPr lang="en-US"/>
            </a:defPPr>
            <a:lvl1pPr marR="0" lvl="0" indent="0" defTabSz="633131" eaLnBrk="0" fontAlgn="auto" hangingPunct="0">
              <a:spcBef>
                <a:spcPts val="300"/>
              </a:spcBef>
              <a:spcAft>
                <a:spcPts val="0"/>
              </a:spcAft>
              <a:buClrTx/>
              <a:buSzTx/>
              <a:buFontTx/>
              <a:buNone/>
              <a:tabLst/>
              <a:defRPr kumimoji="0" sz="1600" b="1" i="0" u="none" strike="noStrike" kern="0" cap="none" spc="0" normalizeH="0" baseline="0">
                <a:ln>
                  <a:noFill/>
                </a:ln>
                <a:solidFill>
                  <a:schemeClr val="bg1"/>
                </a:solidFill>
                <a:effectLst/>
                <a:uLnTx/>
                <a:uFillTx/>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GB" sz="1800" dirty="0"/>
              <a:t>Does every supplier know specifically when they need to complete their task for each package?</a:t>
            </a:r>
          </a:p>
          <a:p>
            <a:r>
              <a:rPr lang="en-GB" sz="1800" dirty="0"/>
              <a:t>Does the project know when a supplier misses a deliverable?</a:t>
            </a:r>
          </a:p>
          <a:p>
            <a:r>
              <a:rPr lang="en-GB" sz="1800" dirty="0"/>
              <a:t>Act early enough to recover</a:t>
            </a:r>
          </a:p>
        </p:txBody>
      </p:sp>
      <p:sp>
        <p:nvSpPr>
          <p:cNvPr id="18" name="Rectangle 17">
            <a:extLst>
              <a:ext uri="{FF2B5EF4-FFF2-40B4-BE49-F238E27FC236}">
                <a16:creationId xmlns:a16="http://schemas.microsoft.com/office/drawing/2014/main" id="{FBB6BAD1-5987-DA50-F1A9-FCA2E7B090FD}"/>
              </a:ext>
            </a:extLst>
          </p:cNvPr>
          <p:cNvSpPr/>
          <p:nvPr/>
        </p:nvSpPr>
        <p:spPr>
          <a:xfrm>
            <a:off x="7867040" y="2751482"/>
            <a:ext cx="3552181" cy="3724624"/>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lIns="216000" tIns="36000" rIns="216000" bIns="36000" anchor="ctr"/>
          <a:lstStyle/>
          <a:p>
            <a:pPr marL="171450" indent="-171450">
              <a:lnSpc>
                <a:spcPct val="105000"/>
              </a:lnSpc>
              <a:spcBef>
                <a:spcPts val="1200"/>
              </a:spcBef>
              <a:buFont typeface="Arial" panose="020B0604020202020204" pitchFamily="34" charset="0"/>
              <a:buChar char="•"/>
              <a:defRPr/>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Not an even bigger P6!</a:t>
            </a:r>
          </a:p>
          <a:p>
            <a:pPr marL="171450" indent="-171450">
              <a:lnSpc>
                <a:spcPct val="105000"/>
              </a:lnSpc>
              <a:spcBef>
                <a:spcPts val="1200"/>
              </a:spcBef>
              <a:buFont typeface="Arial" panose="020B0604020202020204" pitchFamily="34" charset="0"/>
              <a:buChar char="•"/>
              <a:defRPr/>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Give upstream teams the precision they need to be construction led</a:t>
            </a:r>
          </a:p>
          <a:p>
            <a:pPr marL="171450" indent="-171450">
              <a:lnSpc>
                <a:spcPct val="105000"/>
              </a:lnSpc>
              <a:spcBef>
                <a:spcPts val="1200"/>
              </a:spcBef>
              <a:buFont typeface="Arial" panose="020B0604020202020204" pitchFamily="34" charset="0"/>
              <a:buChar char="•"/>
              <a:defRPr/>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Stop using % complete to track performance – it’s </a:t>
            </a:r>
            <a:r>
              <a:rPr lang="en-US" sz="1400" i="1" dirty="0">
                <a:solidFill>
                  <a:schemeClr val="tx1"/>
                </a:solidFill>
                <a:latin typeface="Lato" panose="020F0502020204030203" pitchFamily="34" charset="0"/>
                <a:ea typeface="Lato" panose="020F0502020204030203" pitchFamily="34" charset="0"/>
                <a:cs typeface="Lato" panose="020F0502020204030203" pitchFamily="34" charset="0"/>
              </a:rPr>
              <a:t>“Done or Not Done”</a:t>
            </a:r>
          </a:p>
          <a:p>
            <a:pPr marL="171450" indent="-171450">
              <a:lnSpc>
                <a:spcPct val="105000"/>
              </a:lnSpc>
              <a:spcBef>
                <a:spcPts val="1200"/>
              </a:spcBef>
              <a:buFont typeface="Arial" panose="020B0604020202020204" pitchFamily="34" charset="0"/>
              <a:buChar char="•"/>
              <a:defRPr/>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Real demand bumps can be smoothed out</a:t>
            </a:r>
          </a:p>
          <a:p>
            <a:pPr marL="171450" indent="-171450">
              <a:lnSpc>
                <a:spcPct val="105000"/>
              </a:lnSpc>
              <a:spcBef>
                <a:spcPts val="1200"/>
              </a:spcBef>
              <a:buFont typeface="Arial" panose="020B0604020202020204" pitchFamily="34" charset="0"/>
              <a:buChar char="•"/>
              <a:defRPr/>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Recovery can be completed early enough</a:t>
            </a:r>
          </a:p>
          <a:p>
            <a:pPr marL="171450" indent="-171450">
              <a:lnSpc>
                <a:spcPct val="105000"/>
              </a:lnSpc>
              <a:spcBef>
                <a:spcPts val="1200"/>
              </a:spcBef>
              <a:buFont typeface="Arial" panose="020B0604020202020204" pitchFamily="34" charset="0"/>
              <a:buChar char="•"/>
              <a:defRPr/>
            </a:pPr>
            <a:r>
              <a:rPr lang="en-US" sz="1400" dirty="0">
                <a:solidFill>
                  <a:schemeClr val="tx1"/>
                </a:solidFill>
                <a:latin typeface="Lato" panose="020F0502020204030203" pitchFamily="34" charset="0"/>
                <a:ea typeface="Lato" panose="020F0502020204030203" pitchFamily="34" charset="0"/>
                <a:cs typeface="Lato" panose="020F0502020204030203" pitchFamily="34" charset="0"/>
              </a:rPr>
              <a:t>Following teams and construction can see packages will be ready</a:t>
            </a:r>
          </a:p>
        </p:txBody>
      </p:sp>
      <p:sp>
        <p:nvSpPr>
          <p:cNvPr id="2" name="Title 1">
            <a:extLst>
              <a:ext uri="{FF2B5EF4-FFF2-40B4-BE49-F238E27FC236}">
                <a16:creationId xmlns:a16="http://schemas.microsoft.com/office/drawing/2014/main" id="{111E5CB0-06C9-49DE-95EE-BF1C0439636A}"/>
              </a:ext>
            </a:extLst>
          </p:cNvPr>
          <p:cNvSpPr>
            <a:spLocks noGrp="1"/>
          </p:cNvSpPr>
          <p:nvPr>
            <p:ph type="title"/>
          </p:nvPr>
        </p:nvSpPr>
        <p:spPr/>
        <p:txBody>
          <a:bodyPr vert="horz"/>
          <a:lstStyle/>
          <a:p>
            <a:r>
              <a:rPr lang="en-GB" dirty="0"/>
              <a:t>Maintain 100% Readiness across the Supply Chain</a:t>
            </a:r>
            <a:br>
              <a:rPr lang="en-GB" dirty="0"/>
            </a:br>
            <a:r>
              <a:rPr lang="en-GB" sz="2400" b="0" i="1" dirty="0"/>
              <a:t>Shift the upstream focus to “Is everyone making construction ready on time?”</a:t>
            </a:r>
            <a:endParaRPr lang="en-IE" b="0" i="1" dirty="0"/>
          </a:p>
        </p:txBody>
      </p:sp>
      <p:pic>
        <p:nvPicPr>
          <p:cNvPr id="5" name="Picture 4">
            <a:extLst>
              <a:ext uri="{FF2B5EF4-FFF2-40B4-BE49-F238E27FC236}">
                <a16:creationId xmlns:a16="http://schemas.microsoft.com/office/drawing/2014/main" id="{AC8E40E9-D11A-4B3D-23EB-50FD7B3BD1C7}"/>
              </a:ext>
            </a:extLst>
          </p:cNvPr>
          <p:cNvPicPr>
            <a:picLocks noChangeAspect="1"/>
          </p:cNvPicPr>
          <p:nvPr/>
        </p:nvPicPr>
        <p:blipFill rotWithShape="1">
          <a:blip r:embed="rId6">
            <a:extLst>
              <a:ext uri="{28A0092B-C50C-407E-A947-70E740481C1C}">
                <a14:useLocalDpi xmlns:a14="http://schemas.microsoft.com/office/drawing/2010/main"/>
              </a:ext>
            </a:extLst>
          </a:blip>
          <a:srcRect l="3942" t="18703" r="21637" b="9312"/>
          <a:stretch/>
        </p:blipFill>
        <p:spPr bwMode="auto">
          <a:xfrm>
            <a:off x="772779" y="3042504"/>
            <a:ext cx="6736182" cy="3336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4A8D957-4CC4-3916-F913-FE90A9836CA7}"/>
              </a:ext>
            </a:extLst>
          </p:cNvPr>
          <p:cNvSpPr/>
          <p:nvPr/>
        </p:nvSpPr>
        <p:spPr bwMode="auto">
          <a:xfrm>
            <a:off x="772779" y="2751485"/>
            <a:ext cx="1063802"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Package</a:t>
            </a:r>
          </a:p>
        </p:txBody>
      </p:sp>
      <p:sp>
        <p:nvSpPr>
          <p:cNvPr id="7" name="Rectangle 6">
            <a:extLst>
              <a:ext uri="{FF2B5EF4-FFF2-40B4-BE49-F238E27FC236}">
                <a16:creationId xmlns:a16="http://schemas.microsoft.com/office/drawing/2014/main" id="{1B742266-A2DE-5A59-2083-1518F5BEC0F3}"/>
              </a:ext>
            </a:extLst>
          </p:cNvPr>
          <p:cNvSpPr/>
          <p:nvPr/>
        </p:nvSpPr>
        <p:spPr bwMode="auto">
          <a:xfrm>
            <a:off x="1836581" y="2751485"/>
            <a:ext cx="904049"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Due &amp; Status</a:t>
            </a:r>
          </a:p>
        </p:txBody>
      </p:sp>
      <p:sp>
        <p:nvSpPr>
          <p:cNvPr id="9" name="Rectangle 8">
            <a:extLst>
              <a:ext uri="{FF2B5EF4-FFF2-40B4-BE49-F238E27FC236}">
                <a16:creationId xmlns:a16="http://schemas.microsoft.com/office/drawing/2014/main" id="{7EA50883-93C5-9D88-36ED-EC5EA97037BA}"/>
              </a:ext>
            </a:extLst>
          </p:cNvPr>
          <p:cNvSpPr/>
          <p:nvPr/>
        </p:nvSpPr>
        <p:spPr bwMode="auto">
          <a:xfrm>
            <a:off x="2740630" y="2751484"/>
            <a:ext cx="781392"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Approvals</a:t>
            </a:r>
          </a:p>
        </p:txBody>
      </p:sp>
      <p:sp>
        <p:nvSpPr>
          <p:cNvPr id="10" name="Rectangle 9">
            <a:extLst>
              <a:ext uri="{FF2B5EF4-FFF2-40B4-BE49-F238E27FC236}">
                <a16:creationId xmlns:a16="http://schemas.microsoft.com/office/drawing/2014/main" id="{009B51A0-C261-6669-FFB3-3BC82C83CC82}"/>
              </a:ext>
            </a:extLst>
          </p:cNvPr>
          <p:cNvSpPr/>
          <p:nvPr/>
        </p:nvSpPr>
        <p:spPr bwMode="auto">
          <a:xfrm>
            <a:off x="3522022" y="2751484"/>
            <a:ext cx="724064"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Design</a:t>
            </a:r>
          </a:p>
        </p:txBody>
      </p:sp>
      <p:sp>
        <p:nvSpPr>
          <p:cNvPr id="11" name="Rectangle 10">
            <a:extLst>
              <a:ext uri="{FF2B5EF4-FFF2-40B4-BE49-F238E27FC236}">
                <a16:creationId xmlns:a16="http://schemas.microsoft.com/office/drawing/2014/main" id="{C7FE022D-320C-B48B-48C4-E03976DE25A8}"/>
              </a:ext>
            </a:extLst>
          </p:cNvPr>
          <p:cNvSpPr/>
          <p:nvPr/>
        </p:nvSpPr>
        <p:spPr bwMode="auto">
          <a:xfrm>
            <a:off x="4246086" y="2751484"/>
            <a:ext cx="887331"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Procure</a:t>
            </a:r>
          </a:p>
        </p:txBody>
      </p:sp>
      <p:sp>
        <p:nvSpPr>
          <p:cNvPr id="13" name="Rectangle 12">
            <a:extLst>
              <a:ext uri="{FF2B5EF4-FFF2-40B4-BE49-F238E27FC236}">
                <a16:creationId xmlns:a16="http://schemas.microsoft.com/office/drawing/2014/main" id="{610EBCCE-90A4-B240-72BD-3647EB7F00A8}"/>
              </a:ext>
            </a:extLst>
          </p:cNvPr>
          <p:cNvSpPr/>
          <p:nvPr/>
        </p:nvSpPr>
        <p:spPr bwMode="auto">
          <a:xfrm>
            <a:off x="5133418" y="2751484"/>
            <a:ext cx="724063"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Fabricate</a:t>
            </a:r>
          </a:p>
        </p:txBody>
      </p:sp>
      <p:sp>
        <p:nvSpPr>
          <p:cNvPr id="14" name="Rectangle 13">
            <a:extLst>
              <a:ext uri="{FF2B5EF4-FFF2-40B4-BE49-F238E27FC236}">
                <a16:creationId xmlns:a16="http://schemas.microsoft.com/office/drawing/2014/main" id="{C5579907-5A68-9E92-B25A-7F2EBBE3E4F9}"/>
              </a:ext>
            </a:extLst>
          </p:cNvPr>
          <p:cNvSpPr/>
          <p:nvPr/>
        </p:nvSpPr>
        <p:spPr bwMode="auto">
          <a:xfrm>
            <a:off x="6296217" y="2751483"/>
            <a:ext cx="887331"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Site Ready</a:t>
            </a:r>
          </a:p>
        </p:txBody>
      </p:sp>
      <p:pic>
        <p:nvPicPr>
          <p:cNvPr id="21" name="Picture 20">
            <a:extLst>
              <a:ext uri="{FF2B5EF4-FFF2-40B4-BE49-F238E27FC236}">
                <a16:creationId xmlns:a16="http://schemas.microsoft.com/office/drawing/2014/main" id="{19E15B5A-26AB-9028-CEF2-C36E308373C8}"/>
              </a:ext>
            </a:extLst>
          </p:cNvPr>
          <p:cNvPicPr>
            <a:picLocks noChangeAspect="1"/>
          </p:cNvPicPr>
          <p:nvPr/>
        </p:nvPicPr>
        <p:blipFill rotWithShape="1">
          <a:blip r:embed="rId6">
            <a:extLst>
              <a:ext uri="{28A0092B-C50C-407E-A947-70E740481C1C}">
                <a14:useLocalDpi xmlns:a14="http://schemas.microsoft.com/office/drawing/2010/main"/>
              </a:ext>
            </a:extLst>
          </a:blip>
          <a:srcRect l="28736" t="18703" r="18583" b="9312"/>
          <a:stretch/>
        </p:blipFill>
        <p:spPr bwMode="auto">
          <a:xfrm>
            <a:off x="2740630" y="3042503"/>
            <a:ext cx="4768330" cy="3336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DB30011B-5421-6B5A-6CD3-CB3BD6B18966}"/>
              </a:ext>
            </a:extLst>
          </p:cNvPr>
          <p:cNvSpPr/>
          <p:nvPr/>
        </p:nvSpPr>
        <p:spPr bwMode="auto">
          <a:xfrm>
            <a:off x="5857481" y="2751481"/>
            <a:ext cx="438735" cy="291021"/>
          </a:xfrm>
          <a:prstGeom prst="rect">
            <a:avLst/>
          </a:prstGeom>
          <a:solidFill>
            <a:schemeClr val="accent3"/>
          </a:solidFill>
          <a:ln w="12700">
            <a:noFill/>
            <a:prstDash val="solid"/>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lIns="36000" tIns="0" rIns="36000" bIns="0" anchor="ctr"/>
          <a:lstStyle/>
          <a:p>
            <a:pPr algn="ctr">
              <a:defRPr/>
            </a:pPr>
            <a:r>
              <a:rPr lang="en-US" sz="1200" b="1" dirty="0">
                <a:solidFill>
                  <a:schemeClr val="bg1"/>
                </a:solidFill>
              </a:rPr>
              <a:t>Ship</a:t>
            </a:r>
          </a:p>
        </p:txBody>
      </p:sp>
      <p:sp>
        <p:nvSpPr>
          <p:cNvPr id="12" name="Rectangle 11">
            <a:extLst>
              <a:ext uri="{FF2B5EF4-FFF2-40B4-BE49-F238E27FC236}">
                <a16:creationId xmlns:a16="http://schemas.microsoft.com/office/drawing/2014/main" id="{6DD5511F-7657-2771-C6C8-A5300B1B8F1E}"/>
              </a:ext>
            </a:extLst>
          </p:cNvPr>
          <p:cNvSpPr/>
          <p:nvPr/>
        </p:nvSpPr>
        <p:spPr>
          <a:xfrm>
            <a:off x="3574189" y="5426998"/>
            <a:ext cx="4146079" cy="1049107"/>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216000" tIns="36000" rIns="216000" bIns="36000" anchor="ctr"/>
          <a:lstStyle/>
          <a:p>
            <a:pPr>
              <a:lnSpc>
                <a:spcPct val="120000"/>
              </a:lnSpc>
              <a:spcBef>
                <a:spcPts val="300"/>
              </a:spcBef>
              <a:defRPr/>
            </a:pPr>
            <a:r>
              <a:rPr lang="en-US" sz="1200" i="1" dirty="0">
                <a:solidFill>
                  <a:schemeClr val="tx1"/>
                </a:solidFill>
                <a:latin typeface="Lato" panose="020F0502020204030203" pitchFamily="34" charset="0"/>
                <a:ea typeface="Lato" panose="020F0502020204030203" pitchFamily="34" charset="0"/>
                <a:cs typeface="Lato" panose="020F0502020204030203" pitchFamily="34" charset="0"/>
              </a:rPr>
              <a:t>“Engineering is usually too opaque. Readiness gives us the specificity engineering needs and the transparency the project needs.  The same mindset flows down through the supply chain”</a:t>
            </a:r>
            <a:endParaRPr lang="en-US" sz="1200" b="1" i="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06B87821-3B5B-DB12-6489-14957624E175}"/>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4</a:t>
            </a:r>
          </a:p>
        </p:txBody>
      </p:sp>
    </p:spTree>
    <p:extLst>
      <p:ext uri="{BB962C8B-B14F-4D97-AF65-F5344CB8AC3E}">
        <p14:creationId xmlns:p14="http://schemas.microsoft.com/office/powerpoint/2010/main" val="207870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4B3BF8-8046-5DB6-3D9C-4169563E7F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3" name="Object 2" hidden="1">
                        <a:extLst>
                          <a:ext uri="{FF2B5EF4-FFF2-40B4-BE49-F238E27FC236}">
                            <a16:creationId xmlns:a16="http://schemas.microsoft.com/office/drawing/2014/main" id="{184B3BF8-8046-5DB6-3D9C-4169563E7F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0" name="TextBox 4">
            <a:extLst>
              <a:ext uri="{FF2B5EF4-FFF2-40B4-BE49-F238E27FC236}">
                <a16:creationId xmlns:a16="http://schemas.microsoft.com/office/drawing/2014/main" id="{512CD877-0260-4076-A3EE-580B31365FC3}"/>
              </a:ext>
            </a:extLst>
          </p:cNvPr>
          <p:cNvSpPr txBox="1">
            <a:spLocks noChangeArrowheads="1"/>
          </p:cNvSpPr>
          <p:nvPr/>
        </p:nvSpPr>
        <p:spPr bwMode="auto">
          <a:xfrm>
            <a:off x="-1" y="1186312"/>
            <a:ext cx="4163209" cy="5671688"/>
          </a:xfrm>
          <a:prstGeom prst="rect">
            <a:avLst/>
          </a:prstGeom>
          <a:solidFill>
            <a:srgbClr val="B8E1E2">
              <a:alpha val="29804"/>
            </a:srgb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endParaRPr lang="en-GB" sz="1600" b="1" dirty="0">
              <a:latin typeface="Lato Black" panose="020F0A02020204030203" pitchFamily="34" charset="0"/>
              <a:ea typeface="Lato" panose="020F0502020204030203" pitchFamily="34" charset="0"/>
              <a:cs typeface="Lato" panose="020F0502020204030203" pitchFamily="34" charset="0"/>
            </a:endParaRPr>
          </a:p>
        </p:txBody>
      </p:sp>
      <p:sp>
        <p:nvSpPr>
          <p:cNvPr id="7" name="Title 6">
            <a:extLst>
              <a:ext uri="{FF2B5EF4-FFF2-40B4-BE49-F238E27FC236}">
                <a16:creationId xmlns:a16="http://schemas.microsoft.com/office/drawing/2014/main" id="{287AFF78-7DAC-4E12-BEC1-6B1712A0A73E}"/>
              </a:ext>
            </a:extLst>
          </p:cNvPr>
          <p:cNvSpPr>
            <a:spLocks noGrp="1"/>
          </p:cNvSpPr>
          <p:nvPr>
            <p:ph type="title"/>
          </p:nvPr>
        </p:nvSpPr>
        <p:spPr/>
        <p:txBody>
          <a:bodyPr vert="horz"/>
          <a:lstStyle/>
          <a:p>
            <a:r>
              <a:rPr lang="en-GB" dirty="0"/>
              <a:t>One Digital Environment Enabling All</a:t>
            </a:r>
            <a:br>
              <a:rPr lang="en-GB" sz="2400" dirty="0"/>
            </a:br>
            <a:r>
              <a:rPr lang="en-GB" sz="2400" b="0" i="1" dirty="0"/>
              <a:t>Real time information transparency across the project and its supply chain</a:t>
            </a:r>
            <a:endParaRPr lang="en-IE" b="0" i="1" dirty="0"/>
          </a:p>
        </p:txBody>
      </p:sp>
      <p:sp>
        <p:nvSpPr>
          <p:cNvPr id="2" name="TextBox 1">
            <a:extLst>
              <a:ext uri="{FF2B5EF4-FFF2-40B4-BE49-F238E27FC236}">
                <a16:creationId xmlns:a16="http://schemas.microsoft.com/office/drawing/2014/main" id="{29C5F779-91DC-EED0-6FCE-F807FE5E0DB5}"/>
              </a:ext>
            </a:extLst>
          </p:cNvPr>
          <p:cNvSpPr txBox="1"/>
          <p:nvPr/>
        </p:nvSpPr>
        <p:spPr>
          <a:xfrm>
            <a:off x="496923" y="1730172"/>
            <a:ext cx="3322039" cy="4431983"/>
          </a:xfrm>
          <a:prstGeom prst="rect">
            <a:avLst/>
          </a:prstGeom>
          <a:noFill/>
        </p:spPr>
        <p:txBody>
          <a:bodyPr wrap="square" rtlCol="0">
            <a:spAutoFit/>
          </a:bodyPr>
          <a:lstStyle/>
          <a:p>
            <a:pPr>
              <a:spcBef>
                <a:spcPts val="7200"/>
              </a:spcBef>
            </a:pPr>
            <a:r>
              <a:rPr lang="en-GB" b="1" dirty="0"/>
              <a:t>Still too many text heavy reports that report past progress and protect the contract</a:t>
            </a:r>
          </a:p>
          <a:p>
            <a:pPr>
              <a:spcBef>
                <a:spcPts val="7200"/>
              </a:spcBef>
            </a:pPr>
            <a:r>
              <a:rPr lang="en-GB" b="1" dirty="0"/>
              <a:t>Digital dashboards that highlight performance &amp; progress from one source of truth</a:t>
            </a:r>
          </a:p>
          <a:p>
            <a:pPr>
              <a:spcBef>
                <a:spcPts val="7200"/>
              </a:spcBef>
            </a:pPr>
            <a:r>
              <a:rPr lang="en-GB" b="1" dirty="0"/>
              <a:t>Digital twin that enables collaborative performance &amp; supply chain efficiency</a:t>
            </a:r>
          </a:p>
        </p:txBody>
      </p:sp>
      <p:sp>
        <p:nvSpPr>
          <p:cNvPr id="4" name="Down Arrow 3">
            <a:extLst>
              <a:ext uri="{FF2B5EF4-FFF2-40B4-BE49-F238E27FC236}">
                <a16:creationId xmlns:a16="http://schemas.microsoft.com/office/drawing/2014/main" id="{0CF201D3-E16A-497D-5CB0-CC3D7C35CEAD}"/>
              </a:ext>
            </a:extLst>
          </p:cNvPr>
          <p:cNvSpPr/>
          <p:nvPr/>
        </p:nvSpPr>
        <p:spPr>
          <a:xfrm>
            <a:off x="1393115" y="2893798"/>
            <a:ext cx="1484555" cy="298526"/>
          </a:xfrm>
          <a:prstGeom prst="downArrow">
            <a:avLst>
              <a:gd name="adj1" fmla="val 5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a:extLst>
              <a:ext uri="{FF2B5EF4-FFF2-40B4-BE49-F238E27FC236}">
                <a16:creationId xmlns:a16="http://schemas.microsoft.com/office/drawing/2014/main" id="{DC7CFDA2-C354-6B04-37A8-0E36D2C7FA29}"/>
              </a:ext>
            </a:extLst>
          </p:cNvPr>
          <p:cNvSpPr/>
          <p:nvPr/>
        </p:nvSpPr>
        <p:spPr>
          <a:xfrm>
            <a:off x="1393114" y="4627574"/>
            <a:ext cx="1484555" cy="298526"/>
          </a:xfrm>
          <a:prstGeom prst="downArrow">
            <a:avLst>
              <a:gd name="adj1" fmla="val 5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4ACDC0C-C7D8-CB23-F8AE-FD4C4FA2FD00}"/>
              </a:ext>
            </a:extLst>
          </p:cNvPr>
          <p:cNvPicPr>
            <a:picLocks noChangeAspect="1"/>
          </p:cNvPicPr>
          <p:nvPr/>
        </p:nvPicPr>
        <p:blipFill>
          <a:blip r:embed="rId6"/>
          <a:stretch>
            <a:fillRect/>
          </a:stretch>
        </p:blipFill>
        <p:spPr>
          <a:xfrm>
            <a:off x="5155484" y="1322815"/>
            <a:ext cx="6192935" cy="2722058"/>
          </a:xfrm>
          <a:prstGeom prst="rect">
            <a:avLst/>
          </a:prstGeom>
        </p:spPr>
      </p:pic>
      <p:sp>
        <p:nvSpPr>
          <p:cNvPr id="10" name="TextBox 9">
            <a:extLst>
              <a:ext uri="{FF2B5EF4-FFF2-40B4-BE49-F238E27FC236}">
                <a16:creationId xmlns:a16="http://schemas.microsoft.com/office/drawing/2014/main" id="{D0740AFB-ED77-41AF-CEE8-7C58C88FBEB0}"/>
              </a:ext>
            </a:extLst>
          </p:cNvPr>
          <p:cNvSpPr txBox="1"/>
          <p:nvPr/>
        </p:nvSpPr>
        <p:spPr>
          <a:xfrm>
            <a:off x="5174427" y="4251050"/>
            <a:ext cx="2706895" cy="1785104"/>
          </a:xfrm>
          <a:prstGeom prst="rect">
            <a:avLst/>
          </a:prstGeom>
          <a:noFill/>
        </p:spPr>
        <p:txBody>
          <a:bodyPr wrap="none" rtlCol="0">
            <a:spAutoFit/>
          </a:bodyPr>
          <a:lstStyle/>
          <a:p>
            <a:pPr>
              <a:spcBef>
                <a:spcPts val="600"/>
              </a:spcBef>
            </a:pPr>
            <a:r>
              <a:rPr lang="en-GB" b="1" dirty="0"/>
              <a:t>A. Set the Foundations</a:t>
            </a:r>
          </a:p>
          <a:p>
            <a:pPr marL="285750" indent="-285750">
              <a:spcBef>
                <a:spcPts val="600"/>
              </a:spcBef>
              <a:buFont typeface="Arial" panose="020B0604020202020204" pitchFamily="34" charset="0"/>
              <a:buChar char="•"/>
            </a:pPr>
            <a:r>
              <a:rPr lang="en-GB" dirty="0"/>
              <a:t>Digital twin</a:t>
            </a:r>
          </a:p>
          <a:p>
            <a:pPr marL="285750" indent="-285750">
              <a:spcBef>
                <a:spcPts val="600"/>
              </a:spcBef>
              <a:buFont typeface="Arial" panose="020B0604020202020204" pitchFamily="34" charset="0"/>
              <a:buChar char="•"/>
            </a:pPr>
            <a:r>
              <a:rPr lang="en-GB" dirty="0"/>
              <a:t>Common data structure</a:t>
            </a:r>
          </a:p>
          <a:p>
            <a:pPr marL="285750" indent="-285750">
              <a:spcBef>
                <a:spcPts val="600"/>
              </a:spcBef>
              <a:buFont typeface="Arial" panose="020B0604020202020204" pitchFamily="34" charset="0"/>
              <a:buChar char="•"/>
            </a:pPr>
            <a:r>
              <a:rPr lang="en-GB" dirty="0"/>
              <a:t>Common key software</a:t>
            </a:r>
          </a:p>
          <a:p>
            <a:pPr marL="285750" indent="-285750">
              <a:spcBef>
                <a:spcPts val="600"/>
              </a:spcBef>
              <a:buFont typeface="Arial" panose="020B0604020202020204" pitchFamily="34" charset="0"/>
              <a:buChar char="•"/>
            </a:pPr>
            <a:r>
              <a:rPr lang="en-GB" dirty="0"/>
              <a:t>Performance reporting</a:t>
            </a:r>
          </a:p>
        </p:txBody>
      </p:sp>
      <p:sp>
        <p:nvSpPr>
          <p:cNvPr id="11" name="TextBox 10">
            <a:extLst>
              <a:ext uri="{FF2B5EF4-FFF2-40B4-BE49-F238E27FC236}">
                <a16:creationId xmlns:a16="http://schemas.microsoft.com/office/drawing/2014/main" id="{A6ADBE9E-8576-73BB-FFBC-696668D38E12}"/>
              </a:ext>
            </a:extLst>
          </p:cNvPr>
          <p:cNvSpPr txBox="1"/>
          <p:nvPr/>
        </p:nvSpPr>
        <p:spPr>
          <a:xfrm>
            <a:off x="8697234" y="4251050"/>
            <a:ext cx="2445926" cy="1785104"/>
          </a:xfrm>
          <a:prstGeom prst="rect">
            <a:avLst/>
          </a:prstGeom>
          <a:noFill/>
        </p:spPr>
        <p:txBody>
          <a:bodyPr wrap="none" rtlCol="0">
            <a:spAutoFit/>
          </a:bodyPr>
          <a:lstStyle/>
          <a:p>
            <a:pPr>
              <a:spcBef>
                <a:spcPts val="600"/>
              </a:spcBef>
            </a:pPr>
            <a:r>
              <a:rPr lang="en-GB" b="1" dirty="0"/>
              <a:t>B. Secure the Value</a:t>
            </a:r>
            <a:endParaRPr lang="en-GB" dirty="0"/>
          </a:p>
          <a:p>
            <a:pPr marL="285750" indent="-285750">
              <a:spcBef>
                <a:spcPts val="600"/>
              </a:spcBef>
              <a:buFont typeface="Arial" panose="020B0604020202020204" pitchFamily="34" charset="0"/>
              <a:buChar char="•"/>
            </a:pPr>
            <a:r>
              <a:rPr lang="en-GB" dirty="0"/>
              <a:t>Performance focus</a:t>
            </a:r>
          </a:p>
          <a:p>
            <a:pPr marL="285750" indent="-285750">
              <a:spcBef>
                <a:spcPts val="600"/>
              </a:spcBef>
              <a:buFont typeface="Arial" panose="020B0604020202020204" pitchFamily="34" charset="0"/>
              <a:buChar char="•"/>
            </a:pPr>
            <a:r>
              <a:rPr lang="en-GB" dirty="0"/>
              <a:t>Collaboration</a:t>
            </a:r>
          </a:p>
          <a:p>
            <a:pPr marL="285750" indent="-285750">
              <a:spcBef>
                <a:spcPts val="600"/>
              </a:spcBef>
              <a:buFont typeface="Arial" panose="020B0604020202020204" pitchFamily="34" charset="0"/>
              <a:buChar char="•"/>
            </a:pPr>
            <a:r>
              <a:rPr lang="en-GB" dirty="0"/>
              <a:t>Productivity apps</a:t>
            </a:r>
          </a:p>
          <a:p>
            <a:pPr marL="285750" indent="-285750">
              <a:spcBef>
                <a:spcPts val="600"/>
              </a:spcBef>
              <a:buFont typeface="Arial" panose="020B0604020202020204" pitchFamily="34" charset="0"/>
              <a:buChar char="•"/>
            </a:pPr>
            <a:r>
              <a:rPr lang="en-GB" dirty="0"/>
              <a:t>Blockchain payments</a:t>
            </a:r>
          </a:p>
        </p:txBody>
      </p:sp>
      <p:sp>
        <p:nvSpPr>
          <p:cNvPr id="6" name="TextBox 5">
            <a:extLst>
              <a:ext uri="{FF2B5EF4-FFF2-40B4-BE49-F238E27FC236}">
                <a16:creationId xmlns:a16="http://schemas.microsoft.com/office/drawing/2014/main" id="{A825A41C-79E2-1055-FBF7-752C2F0F87FD}"/>
              </a:ext>
            </a:extLst>
          </p:cNvPr>
          <p:cNvSpPr txBox="1"/>
          <p:nvPr/>
        </p:nvSpPr>
        <p:spPr>
          <a:xfrm>
            <a:off x="5015007" y="6242331"/>
            <a:ext cx="6473888" cy="369332"/>
          </a:xfrm>
          <a:prstGeom prst="rect">
            <a:avLst/>
          </a:prstGeom>
          <a:noFill/>
        </p:spPr>
        <p:txBody>
          <a:bodyPr wrap="none" rtlCol="0">
            <a:spAutoFit/>
          </a:bodyPr>
          <a:lstStyle/>
          <a:p>
            <a:pPr algn="ctr"/>
            <a:r>
              <a:rPr lang="en-GB" b="1" i="1" dirty="0">
                <a:solidFill>
                  <a:schemeClr val="accent6"/>
                </a:solidFill>
              </a:rPr>
              <a:t>Plan - Share - Record - Automate - Track - See - Highlight - Assure </a:t>
            </a:r>
          </a:p>
        </p:txBody>
      </p:sp>
      <p:sp>
        <p:nvSpPr>
          <p:cNvPr id="12" name="Rectangle 11">
            <a:extLst>
              <a:ext uri="{FF2B5EF4-FFF2-40B4-BE49-F238E27FC236}">
                <a16:creationId xmlns:a16="http://schemas.microsoft.com/office/drawing/2014/main" id="{085CE926-412D-8552-3161-ED14D42D1BF0}"/>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5</a:t>
            </a:r>
          </a:p>
        </p:txBody>
      </p:sp>
      <p:sp>
        <p:nvSpPr>
          <p:cNvPr id="13" name="TextBox 12">
            <a:extLst>
              <a:ext uri="{FF2B5EF4-FFF2-40B4-BE49-F238E27FC236}">
                <a16:creationId xmlns:a16="http://schemas.microsoft.com/office/drawing/2014/main" id="{C1C6DE3B-A4D1-6B9A-F9C0-B6DA162EC7F0}"/>
              </a:ext>
            </a:extLst>
          </p:cNvPr>
          <p:cNvSpPr txBox="1"/>
          <p:nvPr/>
        </p:nvSpPr>
        <p:spPr>
          <a:xfrm>
            <a:off x="7768340" y="4251050"/>
            <a:ext cx="697627" cy="368114"/>
          </a:xfrm>
          <a:prstGeom prst="rect">
            <a:avLst/>
          </a:prstGeom>
          <a:noFill/>
        </p:spPr>
        <p:txBody>
          <a:bodyPr wrap="none" rtlCol="0">
            <a:spAutoFit/>
          </a:bodyPr>
          <a:lstStyle/>
          <a:p>
            <a:pPr algn="ctr">
              <a:lnSpc>
                <a:spcPct val="120000"/>
              </a:lnSpc>
              <a:spcBef>
                <a:spcPts val="600"/>
              </a:spcBef>
            </a:pPr>
            <a:r>
              <a:rPr lang="en-GB" sz="1600" b="1" dirty="0"/>
              <a:t>&gt;&gt;&gt;&gt;&gt;</a:t>
            </a:r>
          </a:p>
        </p:txBody>
      </p:sp>
    </p:spTree>
    <p:extLst>
      <p:ext uri="{BB962C8B-B14F-4D97-AF65-F5344CB8AC3E}">
        <p14:creationId xmlns:p14="http://schemas.microsoft.com/office/powerpoint/2010/main" val="411385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B279ACE-CF94-48FA-AA9A-3D0747B09256}"/>
              </a:ext>
            </a:extLst>
          </p:cNvPr>
          <p:cNvGraphicFramePr>
            <a:graphicFrameLocks noChangeAspect="1"/>
          </p:cNvGraphicFramePr>
          <p:nvPr>
            <p:custDataLst>
              <p:tags r:id="rId1"/>
            </p:custDataLst>
            <p:extLst>
              <p:ext uri="{D42A27DB-BD31-4B8C-83A1-F6EECF244321}">
                <p14:modId xmlns:p14="http://schemas.microsoft.com/office/powerpoint/2010/main" val="579599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FB279ACE-CF94-48FA-AA9A-3D0747B092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DFD063C-4416-4DF3-9625-35FF4283A1E2}"/>
              </a:ext>
            </a:extLst>
          </p:cNvPr>
          <p:cNvPicPr>
            <a:picLocks noChangeAspect="1"/>
          </p:cNvPicPr>
          <p:nvPr/>
        </p:nvPicPr>
        <p:blipFill rotWithShape="1">
          <a:blip r:embed="rId6">
            <a:extLst>
              <a:ext uri="{28A0092B-C50C-407E-A947-70E740481C1C}">
                <a14:useLocalDpi xmlns:a14="http://schemas.microsoft.com/office/drawing/2010/main" val="0"/>
              </a:ext>
            </a:extLst>
          </a:blip>
          <a:srcRect l="17647" t="14287" b="4783"/>
          <a:stretch/>
        </p:blipFill>
        <p:spPr>
          <a:xfrm>
            <a:off x="1" y="0"/>
            <a:ext cx="12192000" cy="6858000"/>
          </a:xfrm>
          <a:prstGeom prst="rect">
            <a:avLst/>
          </a:prstGeom>
        </p:spPr>
      </p:pic>
      <p:sp>
        <p:nvSpPr>
          <p:cNvPr id="6" name="Impact statement - standard">
            <a:extLst>
              <a:ext uri="{FF2B5EF4-FFF2-40B4-BE49-F238E27FC236}">
                <a16:creationId xmlns:a16="http://schemas.microsoft.com/office/drawing/2014/main" id="{BE338ED7-2037-4EE6-A679-28F54713E2C5}"/>
              </a:ext>
            </a:extLst>
          </p:cNvPr>
          <p:cNvSpPr>
            <a:spLocks/>
          </p:cNvSpPr>
          <p:nvPr>
            <p:custDataLst>
              <p:tags r:id="rId2"/>
            </p:custDataLst>
          </p:nvPr>
        </p:nvSpPr>
        <p:spPr>
          <a:xfrm>
            <a:off x="367293" y="4550481"/>
            <a:ext cx="5538655" cy="1984787"/>
          </a:xfrm>
          <a:prstGeom prst="rect">
            <a:avLst/>
          </a:prstGeom>
          <a:solidFill>
            <a:schemeClr val="accent3">
              <a:lumMod val="75000"/>
              <a:alpha val="92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96000" tIns="0" rIns="396000" bIns="0" numCol="1" spcCol="0" rtlCol="0" fromWordArt="0" anchor="ctr" anchorCtr="0" forceAA="0" compatLnSpc="1">
            <a:prstTxWarp prst="textNoShape">
              <a:avLst/>
            </a:prstTxWarp>
            <a:noAutofit/>
          </a:bodyPr>
          <a:lstStyle/>
          <a:p>
            <a:pPr>
              <a:lnSpc>
                <a:spcPct val="130000"/>
              </a:lnSpc>
              <a:spcBef>
                <a:spcPts val="600"/>
              </a:spcBef>
              <a:spcAft>
                <a:spcPts val="0"/>
              </a:spcAft>
            </a:pPr>
            <a:r>
              <a:rPr lang="en-GB" sz="2000" dirty="0">
                <a:solidFill>
                  <a:schemeClr val="bg1"/>
                </a:solidFill>
              </a:rPr>
              <a:t>“It is the long history of humankind (and animal kind, too) that those who learned to collaborate and improvise most effectively have prevailed.”                         </a:t>
            </a:r>
            <a:r>
              <a:rPr lang="en-GB" sz="2000" i="1" dirty="0">
                <a:solidFill>
                  <a:schemeClr val="bg1"/>
                </a:solidFill>
              </a:rPr>
              <a:t>Charles Darwin</a:t>
            </a:r>
          </a:p>
        </p:txBody>
      </p:sp>
      <p:sp>
        <p:nvSpPr>
          <p:cNvPr id="7" name="Title 2">
            <a:extLst>
              <a:ext uri="{FF2B5EF4-FFF2-40B4-BE49-F238E27FC236}">
                <a16:creationId xmlns:a16="http://schemas.microsoft.com/office/drawing/2014/main" id="{A855EC1D-2C34-B1F6-270F-754A90D0359B}"/>
              </a:ext>
            </a:extLst>
          </p:cNvPr>
          <p:cNvSpPr txBox="1">
            <a:spLocks/>
          </p:cNvSpPr>
          <p:nvPr/>
        </p:nvSpPr>
        <p:spPr>
          <a:xfrm>
            <a:off x="1872647" y="2427085"/>
            <a:ext cx="9816285" cy="664797"/>
          </a:xfrm>
          <a:prstGeom prst="rect">
            <a:avLst/>
          </a:prstGeom>
        </p:spPr>
        <p:txBody>
          <a:bodyPr wrap="square" lIns="0" tIns="0" rIns="0" bIns="0">
            <a:spAutoFit/>
          </a:bodyPr>
          <a:lstStyle>
            <a:lvl1pPr algn="l" defTabSz="914400" rtl="0" eaLnBrk="1" latinLnBrk="0" hangingPunct="1">
              <a:lnSpc>
                <a:spcPct val="90000"/>
              </a:lnSpc>
              <a:spcBef>
                <a:spcPct val="0"/>
              </a:spcBef>
              <a:buNone/>
              <a:defRPr sz="1800" b="1" kern="1200">
                <a:solidFill>
                  <a:schemeClr val="bg1"/>
                </a:solidFill>
                <a:latin typeface="+mj-lt"/>
                <a:ea typeface="+mj-ea"/>
                <a:cs typeface="+mj-cs"/>
              </a:defRPr>
            </a:lvl1pPr>
          </a:lstStyle>
          <a:p>
            <a:pPr algn="r"/>
            <a:r>
              <a:rPr lang="en-AU" sz="4800" spc="300" dirty="0">
                <a:solidFill>
                  <a:schemeClr val="tx1"/>
                </a:solidFill>
              </a:rPr>
              <a:t> Questions?</a:t>
            </a:r>
          </a:p>
        </p:txBody>
      </p:sp>
      <p:pic>
        <p:nvPicPr>
          <p:cNvPr id="9" name="Picture 8" descr="A picture containing drawing&#10;&#10;Description automatically generated">
            <a:extLst>
              <a:ext uri="{FF2B5EF4-FFF2-40B4-BE49-F238E27FC236}">
                <a16:creationId xmlns:a16="http://schemas.microsoft.com/office/drawing/2014/main" id="{69A1B363-3E68-8E52-3F1B-8A69AF641C4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6763" t="18934" r="6763" b="18934"/>
          <a:stretch/>
        </p:blipFill>
        <p:spPr>
          <a:xfrm>
            <a:off x="9265093" y="419550"/>
            <a:ext cx="2423839" cy="645754"/>
          </a:xfrm>
          <a:prstGeom prst="rect">
            <a:avLst/>
          </a:prstGeom>
        </p:spPr>
      </p:pic>
    </p:spTree>
    <p:extLst>
      <p:ext uri="{BB962C8B-B14F-4D97-AF65-F5344CB8AC3E}">
        <p14:creationId xmlns:p14="http://schemas.microsoft.com/office/powerpoint/2010/main" val="72778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F4437989-AAE6-CEF9-49D1-F353F01DC524}"/>
              </a:ext>
            </a:extLst>
          </p:cNvPr>
          <p:cNvSpPr txBox="1">
            <a:spLocks noChangeArrowheads="1"/>
          </p:cNvSpPr>
          <p:nvPr/>
        </p:nvSpPr>
        <p:spPr bwMode="auto">
          <a:xfrm>
            <a:off x="-1" y="1186312"/>
            <a:ext cx="3995739" cy="5671688"/>
          </a:xfrm>
          <a:prstGeom prst="rect">
            <a:avLst/>
          </a:prstGeom>
          <a:solidFill>
            <a:srgbClr val="B8E1E2">
              <a:alpha val="29804"/>
            </a:srgb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endParaRPr lang="en-GB" sz="1600" b="1" dirty="0">
              <a:latin typeface="Lato Black" panose="020F0A0202020403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5F93655F-9F2E-B935-9F44-0EB24A50A645}"/>
              </a:ext>
            </a:extLst>
          </p:cNvPr>
          <p:cNvSpPr>
            <a:spLocks noGrp="1"/>
          </p:cNvSpPr>
          <p:nvPr>
            <p:ph type="title"/>
          </p:nvPr>
        </p:nvSpPr>
        <p:spPr/>
        <p:txBody>
          <a:bodyPr/>
          <a:lstStyle/>
          <a:p>
            <a:r>
              <a:rPr lang="en-GB" dirty="0"/>
              <a:t>Projects leave serious money on the table – everyday!</a:t>
            </a:r>
          </a:p>
        </p:txBody>
      </p:sp>
      <p:sp>
        <p:nvSpPr>
          <p:cNvPr id="3" name="Прямоугольник 5">
            <a:extLst>
              <a:ext uri="{FF2B5EF4-FFF2-40B4-BE49-F238E27FC236}">
                <a16:creationId xmlns:a16="http://schemas.microsoft.com/office/drawing/2014/main" id="{8D8ABC64-2DA9-D535-B2EC-4816929DDBD9}"/>
              </a:ext>
            </a:extLst>
          </p:cNvPr>
          <p:cNvSpPr/>
          <p:nvPr/>
        </p:nvSpPr>
        <p:spPr>
          <a:xfrm>
            <a:off x="4544641" y="1207156"/>
            <a:ext cx="4782239" cy="338554"/>
          </a:xfrm>
          <a:prstGeom prst="rect">
            <a:avLst/>
          </a:prstGeom>
        </p:spPr>
        <p:txBody>
          <a:bodyPr wrap="square">
            <a:spAutoFit/>
          </a:bodyPr>
          <a:lstStyle/>
          <a:p>
            <a:r>
              <a:rPr lang="en-AU" sz="1600" b="1" dirty="0"/>
              <a:t>Productivity at 50% through a $4bn GTL Plant Build</a:t>
            </a:r>
          </a:p>
        </p:txBody>
      </p:sp>
      <p:sp>
        <p:nvSpPr>
          <p:cNvPr id="4" name="Прямоугольник 18">
            <a:extLst>
              <a:ext uri="{FF2B5EF4-FFF2-40B4-BE49-F238E27FC236}">
                <a16:creationId xmlns:a16="http://schemas.microsoft.com/office/drawing/2014/main" id="{CE85F744-F875-D303-6B5D-7E034FF58BF4}"/>
              </a:ext>
            </a:extLst>
          </p:cNvPr>
          <p:cNvSpPr/>
          <p:nvPr/>
        </p:nvSpPr>
        <p:spPr>
          <a:xfrm>
            <a:off x="9475863" y="6368063"/>
            <a:ext cx="1680443" cy="338554"/>
          </a:xfrm>
          <a:prstGeom prst="rect">
            <a:avLst/>
          </a:prstGeom>
        </p:spPr>
        <p:txBody>
          <a:bodyPr wrap="square">
            <a:spAutoFit/>
          </a:bodyPr>
          <a:lstStyle/>
          <a:p>
            <a:pPr algn="r"/>
            <a:r>
              <a:rPr lang="en-AU" sz="1600" dirty="0"/>
              <a:t>… above 10 inch</a:t>
            </a:r>
            <a:endParaRPr lang="ru-RU" sz="1600" dirty="0"/>
          </a:p>
        </p:txBody>
      </p:sp>
      <p:pic>
        <p:nvPicPr>
          <p:cNvPr id="5" name="Рисунок 13">
            <a:extLst>
              <a:ext uri="{FF2B5EF4-FFF2-40B4-BE49-F238E27FC236}">
                <a16:creationId xmlns:a16="http://schemas.microsoft.com/office/drawing/2014/main" id="{0C568036-239A-3360-5106-B31EAB963CF5}"/>
              </a:ext>
            </a:extLst>
          </p:cNvPr>
          <p:cNvPicPr>
            <a:picLocks noChangeAspect="1"/>
          </p:cNvPicPr>
          <p:nvPr/>
        </p:nvPicPr>
        <p:blipFill rotWithShape="1">
          <a:blip r:embed="rId2">
            <a:extLst>
              <a:ext uri="{28A0092B-C50C-407E-A947-70E740481C1C}">
                <a14:useLocalDpi xmlns:a14="http://schemas.microsoft.com/office/drawing/2010/main" val="0"/>
              </a:ext>
            </a:extLst>
          </a:blip>
          <a:srcRect l="46" t="3574" r="48356"/>
          <a:stretch/>
        </p:blipFill>
        <p:spPr>
          <a:xfrm>
            <a:off x="4598430" y="1579564"/>
            <a:ext cx="3534349" cy="2774424"/>
          </a:xfrm>
          <a:prstGeom prst="rect">
            <a:avLst/>
          </a:prstGeom>
          <a:ln>
            <a:noFill/>
          </a:ln>
          <a:effectLst>
            <a:outerShdw blurRad="50800" dist="76200" dir="2700000" algn="tl" rotWithShape="0">
              <a:prstClr val="black">
                <a:alpha val="40000"/>
              </a:prstClr>
            </a:outerShdw>
          </a:effectLst>
        </p:spPr>
      </p:pic>
      <p:pic>
        <p:nvPicPr>
          <p:cNvPr id="7" name="Рисунок 4">
            <a:extLst>
              <a:ext uri="{FF2B5EF4-FFF2-40B4-BE49-F238E27FC236}">
                <a16:creationId xmlns:a16="http://schemas.microsoft.com/office/drawing/2014/main" id="{C889151B-0D64-687A-3216-3D80DDE3D5EA}"/>
              </a:ext>
            </a:extLst>
          </p:cNvPr>
          <p:cNvPicPr>
            <a:picLocks noChangeAspect="1"/>
          </p:cNvPicPr>
          <p:nvPr/>
        </p:nvPicPr>
        <p:blipFill rotWithShape="1">
          <a:blip r:embed="rId3">
            <a:extLst>
              <a:ext uri="{28A0092B-C50C-407E-A947-70E740481C1C}">
                <a14:useLocalDpi xmlns:a14="http://schemas.microsoft.com/office/drawing/2010/main" val="0"/>
              </a:ext>
            </a:extLst>
          </a:blip>
          <a:srcRect t="4050" r="45553" b="358"/>
          <a:stretch/>
        </p:blipFill>
        <p:spPr>
          <a:xfrm>
            <a:off x="8479654" y="5008647"/>
            <a:ext cx="2609190" cy="1257961"/>
          </a:xfrm>
          <a:prstGeom prst="rect">
            <a:avLst/>
          </a:prstGeom>
          <a:ln>
            <a:noFill/>
          </a:ln>
          <a:effectLst>
            <a:outerShdw blurRad="50800" dist="76200" dir="2700000" algn="tl" rotWithShape="0">
              <a:prstClr val="black">
                <a:alpha val="40000"/>
              </a:prstClr>
            </a:outerShdw>
          </a:effectLst>
        </p:spPr>
      </p:pic>
      <p:pic>
        <p:nvPicPr>
          <p:cNvPr id="8" name="Рисунок 10">
            <a:extLst>
              <a:ext uri="{FF2B5EF4-FFF2-40B4-BE49-F238E27FC236}">
                <a16:creationId xmlns:a16="http://schemas.microsoft.com/office/drawing/2014/main" id="{4793D73B-3941-A821-FE39-5DFC670EEB1A}"/>
              </a:ext>
            </a:extLst>
          </p:cNvPr>
          <p:cNvPicPr>
            <a:picLocks noChangeAspect="1"/>
          </p:cNvPicPr>
          <p:nvPr/>
        </p:nvPicPr>
        <p:blipFill rotWithShape="1">
          <a:blip r:embed="rId4">
            <a:extLst>
              <a:ext uri="{28A0092B-C50C-407E-A947-70E740481C1C}">
                <a14:useLocalDpi xmlns:a14="http://schemas.microsoft.com/office/drawing/2010/main" val="0"/>
              </a:ext>
            </a:extLst>
          </a:blip>
          <a:srcRect t="5523" r="46260"/>
          <a:stretch/>
        </p:blipFill>
        <p:spPr>
          <a:xfrm>
            <a:off x="4651553" y="5008647"/>
            <a:ext cx="2609190" cy="1257961"/>
          </a:xfrm>
          <a:prstGeom prst="rect">
            <a:avLst/>
          </a:prstGeom>
          <a:ln>
            <a:noFill/>
          </a:ln>
          <a:effectLst>
            <a:outerShdw blurRad="50800" dist="76200" dir="2700000" algn="tl" rotWithShape="0">
              <a:prstClr val="black">
                <a:alpha val="40000"/>
              </a:prstClr>
            </a:outerShdw>
          </a:effectLst>
        </p:spPr>
      </p:pic>
      <p:sp>
        <p:nvSpPr>
          <p:cNvPr id="9" name="Прямоугольник 18">
            <a:extLst>
              <a:ext uri="{FF2B5EF4-FFF2-40B4-BE49-F238E27FC236}">
                <a16:creationId xmlns:a16="http://schemas.microsoft.com/office/drawing/2014/main" id="{0D076668-20EF-5EBA-9EAE-C192A1DCD170}"/>
              </a:ext>
            </a:extLst>
          </p:cNvPr>
          <p:cNvSpPr/>
          <p:nvPr/>
        </p:nvSpPr>
        <p:spPr>
          <a:xfrm>
            <a:off x="5647762" y="6368062"/>
            <a:ext cx="1680443" cy="338554"/>
          </a:xfrm>
          <a:prstGeom prst="rect">
            <a:avLst/>
          </a:prstGeom>
        </p:spPr>
        <p:txBody>
          <a:bodyPr wrap="square">
            <a:spAutoFit/>
          </a:bodyPr>
          <a:lstStyle/>
          <a:p>
            <a:pPr algn="r"/>
            <a:r>
              <a:rPr lang="en-AU" sz="1600" dirty="0"/>
              <a:t>… 2 to 10 inch</a:t>
            </a:r>
            <a:endParaRPr lang="ru-RU" sz="1600" dirty="0"/>
          </a:p>
        </p:txBody>
      </p:sp>
      <p:cxnSp>
        <p:nvCxnSpPr>
          <p:cNvPr id="11" name="Elbow Connector 10">
            <a:extLst>
              <a:ext uri="{FF2B5EF4-FFF2-40B4-BE49-F238E27FC236}">
                <a16:creationId xmlns:a16="http://schemas.microsoft.com/office/drawing/2014/main" id="{ED7FF401-561E-F391-A33C-060D81E03026}"/>
              </a:ext>
            </a:extLst>
          </p:cNvPr>
          <p:cNvCxnSpPr>
            <a:cxnSpLocks/>
            <a:stCxn id="5" idx="2"/>
            <a:endCxn id="8" idx="0"/>
          </p:cNvCxnSpPr>
          <p:nvPr/>
        </p:nvCxnSpPr>
        <p:spPr>
          <a:xfrm rot="5400000">
            <a:off x="5833548" y="4476589"/>
            <a:ext cx="654659" cy="409457"/>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Elbow Connector 11">
            <a:extLst>
              <a:ext uri="{FF2B5EF4-FFF2-40B4-BE49-F238E27FC236}">
                <a16:creationId xmlns:a16="http://schemas.microsoft.com/office/drawing/2014/main" id="{44EF5D13-3237-BF73-7BF0-FA951BEB79CE}"/>
              </a:ext>
            </a:extLst>
          </p:cNvPr>
          <p:cNvCxnSpPr>
            <a:cxnSpLocks/>
            <a:stCxn id="5" idx="2"/>
            <a:endCxn id="7" idx="0"/>
          </p:cNvCxnSpPr>
          <p:nvPr/>
        </p:nvCxnSpPr>
        <p:spPr>
          <a:xfrm rot="16200000" flipH="1">
            <a:off x="7747598" y="2971995"/>
            <a:ext cx="654659" cy="3418644"/>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Прямоугольник 17">
            <a:extLst>
              <a:ext uri="{FF2B5EF4-FFF2-40B4-BE49-F238E27FC236}">
                <a16:creationId xmlns:a16="http://schemas.microsoft.com/office/drawing/2014/main" id="{3C760073-84B7-8889-A227-5294BB410655}"/>
              </a:ext>
            </a:extLst>
          </p:cNvPr>
          <p:cNvSpPr/>
          <p:nvPr/>
        </p:nvSpPr>
        <p:spPr>
          <a:xfrm>
            <a:off x="6243208" y="4485468"/>
            <a:ext cx="3204786" cy="338554"/>
          </a:xfrm>
          <a:prstGeom prst="rect">
            <a:avLst/>
          </a:prstGeom>
          <a:solidFill>
            <a:schemeClr val="bg1"/>
          </a:solidFill>
        </p:spPr>
        <p:txBody>
          <a:bodyPr wrap="square">
            <a:spAutoFit/>
          </a:bodyPr>
          <a:lstStyle/>
          <a:p>
            <a:r>
              <a:rPr lang="en-AU" sz="1600" dirty="0"/>
              <a:t>Above ground fabrication CS Pipes</a:t>
            </a:r>
            <a:endParaRPr lang="ru-RU" sz="1600" dirty="0"/>
          </a:p>
        </p:txBody>
      </p:sp>
      <p:sp>
        <p:nvSpPr>
          <p:cNvPr id="17" name="Прямоугольник 17">
            <a:extLst>
              <a:ext uri="{FF2B5EF4-FFF2-40B4-BE49-F238E27FC236}">
                <a16:creationId xmlns:a16="http://schemas.microsoft.com/office/drawing/2014/main" id="{2D9D07B9-FA92-82DF-2A07-B3CB11840A1C}"/>
              </a:ext>
            </a:extLst>
          </p:cNvPr>
          <p:cNvSpPr/>
          <p:nvPr/>
        </p:nvSpPr>
        <p:spPr>
          <a:xfrm>
            <a:off x="8479654" y="1688176"/>
            <a:ext cx="3213906" cy="2246769"/>
          </a:xfrm>
          <a:prstGeom prst="rect">
            <a:avLst/>
          </a:prstGeom>
          <a:solidFill>
            <a:schemeClr val="bg1"/>
          </a:solidFill>
        </p:spPr>
        <p:txBody>
          <a:bodyPr wrap="square">
            <a:spAutoFit/>
          </a:bodyPr>
          <a:lstStyle/>
          <a:p>
            <a:pPr marL="285750" indent="-285750">
              <a:spcBef>
                <a:spcPts val="1800"/>
              </a:spcBef>
              <a:buFont typeface="Arial" panose="020B0604020202020204" pitchFamily="34" charset="0"/>
              <a:buChar char="•"/>
            </a:pPr>
            <a:r>
              <a:rPr lang="en-AU" sz="1600" dirty="0"/>
              <a:t>8m hours into project</a:t>
            </a:r>
          </a:p>
          <a:p>
            <a:pPr marL="285750" indent="-285750">
              <a:spcBef>
                <a:spcPts val="1800"/>
              </a:spcBef>
              <a:buFont typeface="Arial" panose="020B0604020202020204" pitchFamily="34" charset="0"/>
              <a:buChar char="•"/>
            </a:pPr>
            <a:r>
              <a:rPr lang="en-AU" sz="1600" dirty="0"/>
              <a:t>CPI = 1.01</a:t>
            </a:r>
          </a:p>
          <a:p>
            <a:pPr marL="285750" indent="-285750">
              <a:spcBef>
                <a:spcPts val="1800"/>
              </a:spcBef>
              <a:buFont typeface="Arial" panose="020B0604020202020204" pitchFamily="34" charset="0"/>
              <a:buChar char="•"/>
            </a:pPr>
            <a:r>
              <a:rPr lang="en-US" sz="1600" dirty="0"/>
              <a:t>~1m hours over-performance</a:t>
            </a:r>
          </a:p>
          <a:p>
            <a:pPr marL="285750" indent="-285750">
              <a:spcBef>
                <a:spcPts val="1800"/>
              </a:spcBef>
              <a:buFont typeface="Arial" panose="020B0604020202020204" pitchFamily="34" charset="0"/>
              <a:buChar char="•"/>
            </a:pPr>
            <a:r>
              <a:rPr lang="en-US" sz="1600" dirty="0"/>
              <a:t>~1m hours under performance</a:t>
            </a:r>
          </a:p>
          <a:p>
            <a:pPr marL="285750" indent="-285750">
              <a:spcBef>
                <a:spcPts val="1800"/>
              </a:spcBef>
              <a:buFont typeface="Arial" panose="020B0604020202020204" pitchFamily="34" charset="0"/>
              <a:buChar char="•"/>
            </a:pPr>
            <a:r>
              <a:rPr lang="en-US" sz="1600" dirty="0"/>
              <a:t>15+% performance left behind</a:t>
            </a:r>
            <a:endParaRPr lang="ru-RU" sz="1600" dirty="0"/>
          </a:p>
        </p:txBody>
      </p:sp>
      <p:sp>
        <p:nvSpPr>
          <p:cNvPr id="24" name="TextBox 23">
            <a:extLst>
              <a:ext uri="{FF2B5EF4-FFF2-40B4-BE49-F238E27FC236}">
                <a16:creationId xmlns:a16="http://schemas.microsoft.com/office/drawing/2014/main" id="{6B8B9B3F-9E44-AA1B-59CC-FC17CB70C29A}"/>
              </a:ext>
            </a:extLst>
          </p:cNvPr>
          <p:cNvSpPr txBox="1"/>
          <p:nvPr/>
        </p:nvSpPr>
        <p:spPr>
          <a:xfrm>
            <a:off x="561472" y="1579564"/>
            <a:ext cx="2988552" cy="4385816"/>
          </a:xfrm>
          <a:prstGeom prst="rect">
            <a:avLst/>
          </a:prstGeom>
          <a:noFill/>
        </p:spPr>
        <p:txBody>
          <a:bodyPr wrap="square" rtlCol="0">
            <a:spAutoFit/>
          </a:bodyPr>
          <a:lstStyle/>
          <a:p>
            <a:pPr>
              <a:spcBef>
                <a:spcPts val="600"/>
              </a:spcBef>
            </a:pPr>
            <a:r>
              <a:rPr lang="en-GB" b="1" dirty="0"/>
              <a:t>Projects are almost naturally set up to under-perform</a:t>
            </a:r>
          </a:p>
          <a:p>
            <a:pPr marL="285750" indent="-285750">
              <a:spcBef>
                <a:spcPts val="600"/>
              </a:spcBef>
              <a:buFont typeface="Arial" panose="020B0604020202020204" pitchFamily="34" charset="0"/>
              <a:buChar char="•"/>
            </a:pPr>
            <a:r>
              <a:rPr lang="en-GB" dirty="0"/>
              <a:t>Estimates</a:t>
            </a:r>
          </a:p>
          <a:p>
            <a:pPr marL="285750" indent="-285750">
              <a:spcBef>
                <a:spcPts val="600"/>
              </a:spcBef>
              <a:buFont typeface="Arial" panose="020B0604020202020204" pitchFamily="34" charset="0"/>
              <a:buChar char="•"/>
            </a:pPr>
            <a:r>
              <a:rPr lang="en-GB" dirty="0"/>
              <a:t>Contracts &amp; Incentives</a:t>
            </a:r>
          </a:p>
          <a:p>
            <a:pPr marL="285750" indent="-285750">
              <a:spcBef>
                <a:spcPts val="600"/>
              </a:spcBef>
              <a:buFont typeface="Arial" panose="020B0604020202020204" pitchFamily="34" charset="0"/>
              <a:buChar char="•"/>
            </a:pPr>
            <a:r>
              <a:rPr lang="en-GB" dirty="0"/>
              <a:t>Ever changing activities</a:t>
            </a:r>
          </a:p>
          <a:p>
            <a:pPr marL="285750" indent="-285750">
              <a:spcBef>
                <a:spcPts val="600"/>
              </a:spcBef>
              <a:buFont typeface="Arial" panose="020B0604020202020204" pitchFamily="34" charset="0"/>
              <a:buChar char="•"/>
            </a:pPr>
            <a:r>
              <a:rPr lang="en-GB" dirty="0"/>
              <a:t>Immature teams</a:t>
            </a:r>
          </a:p>
          <a:p>
            <a:pPr marL="285750" indent="-285750">
              <a:spcBef>
                <a:spcPts val="600"/>
              </a:spcBef>
              <a:buFont typeface="Arial" panose="020B0604020202020204" pitchFamily="34" charset="0"/>
              <a:buChar char="•"/>
            </a:pPr>
            <a:r>
              <a:rPr lang="en-GB" dirty="0"/>
              <a:t>Accounting based reports</a:t>
            </a:r>
          </a:p>
          <a:p>
            <a:pPr marL="285750" indent="-285750">
              <a:spcBef>
                <a:spcPts val="600"/>
              </a:spcBef>
              <a:buFont typeface="Arial" panose="020B0604020202020204" pitchFamily="34" charset="0"/>
              <a:buChar char="•"/>
            </a:pPr>
            <a:endParaRPr lang="en-GB" dirty="0"/>
          </a:p>
          <a:p>
            <a:pPr>
              <a:spcBef>
                <a:spcPts val="600"/>
              </a:spcBef>
            </a:pPr>
            <a:r>
              <a:rPr lang="en-GB" dirty="0"/>
              <a:t>This is </a:t>
            </a:r>
            <a:r>
              <a:rPr lang="en-GB" b="1" dirty="0"/>
              <a:t>good news!</a:t>
            </a:r>
          </a:p>
          <a:p>
            <a:pPr>
              <a:spcBef>
                <a:spcPts val="600"/>
              </a:spcBef>
            </a:pPr>
            <a:endParaRPr lang="en-GB" dirty="0"/>
          </a:p>
          <a:p>
            <a:pPr>
              <a:spcBef>
                <a:spcPts val="600"/>
              </a:spcBef>
            </a:pPr>
            <a:r>
              <a:rPr lang="en-GB" i="1" dirty="0"/>
              <a:t>Because the opportunity to over-deliver is typically really big!</a:t>
            </a:r>
          </a:p>
        </p:txBody>
      </p:sp>
    </p:spTree>
    <p:extLst>
      <p:ext uri="{BB962C8B-B14F-4D97-AF65-F5344CB8AC3E}">
        <p14:creationId xmlns:p14="http://schemas.microsoft.com/office/powerpoint/2010/main" val="169396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737B9216-FFF9-3AA9-5456-0EA84C64B3F8}"/>
              </a:ext>
            </a:extLst>
          </p:cNvPr>
          <p:cNvSpPr txBox="1">
            <a:spLocks noChangeArrowheads="1"/>
          </p:cNvSpPr>
          <p:nvPr/>
        </p:nvSpPr>
        <p:spPr bwMode="auto">
          <a:xfrm>
            <a:off x="-1" y="1186312"/>
            <a:ext cx="3995739" cy="5671688"/>
          </a:xfrm>
          <a:prstGeom prst="rect">
            <a:avLst/>
          </a:prstGeom>
          <a:solidFill>
            <a:srgbClr val="B8E1E2">
              <a:alpha val="29804"/>
            </a:srgb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endParaRPr lang="en-GB" sz="1600" b="1" dirty="0">
              <a:latin typeface="Lato Black" panose="020F0A02020204030203" pitchFamily="34" charset="0"/>
              <a:ea typeface="Lato" panose="020F0502020204030203" pitchFamily="34" charset="0"/>
              <a:cs typeface="Lato" panose="020F0502020204030203" pitchFamily="34" charset="0"/>
            </a:endParaRPr>
          </a:p>
        </p:txBody>
      </p:sp>
      <p:graphicFrame>
        <p:nvGraphicFramePr>
          <p:cNvPr id="9" name="Object 8" hidden="1">
            <a:extLst>
              <a:ext uri="{FF2B5EF4-FFF2-40B4-BE49-F238E27FC236}">
                <a16:creationId xmlns:a16="http://schemas.microsoft.com/office/drawing/2014/main" id="{E6FB67AE-C95A-ACE7-D210-2F464295637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9" name="Object 8" hidden="1">
                        <a:extLst>
                          <a:ext uri="{FF2B5EF4-FFF2-40B4-BE49-F238E27FC236}">
                            <a16:creationId xmlns:a16="http://schemas.microsoft.com/office/drawing/2014/main" id="{E6FB67AE-C95A-ACE7-D210-2F46429563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69A79BFE-5DEF-45BE-A7C6-074E0D5E71D5}"/>
              </a:ext>
            </a:extLst>
          </p:cNvPr>
          <p:cNvSpPr/>
          <p:nvPr/>
        </p:nvSpPr>
        <p:spPr>
          <a:xfrm flipV="1">
            <a:off x="3995738" y="1194495"/>
            <a:ext cx="8196262" cy="2902962"/>
          </a:xfrm>
          <a:prstGeom prst="rect">
            <a:avLst/>
          </a:prstGeom>
          <a:solidFill>
            <a:srgbClr val="D9D9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Title 67">
            <a:extLst>
              <a:ext uri="{FF2B5EF4-FFF2-40B4-BE49-F238E27FC236}">
                <a16:creationId xmlns:a16="http://schemas.microsoft.com/office/drawing/2014/main" id="{943D4043-C0F1-4F1C-9135-F7C1361BFDD4}"/>
              </a:ext>
            </a:extLst>
          </p:cNvPr>
          <p:cNvSpPr>
            <a:spLocks noGrp="1"/>
          </p:cNvSpPr>
          <p:nvPr>
            <p:ph type="title"/>
          </p:nvPr>
        </p:nvSpPr>
        <p:spPr/>
        <p:txBody>
          <a:bodyPr vert="horz">
            <a:normAutofit/>
          </a:bodyPr>
          <a:lstStyle/>
          <a:p>
            <a:r>
              <a:rPr lang="en-IE" dirty="0"/>
              <a:t>With project values at $1m a day – performance counts!</a:t>
            </a:r>
          </a:p>
        </p:txBody>
      </p:sp>
      <p:pic>
        <p:nvPicPr>
          <p:cNvPr id="2" name="Picture 1">
            <a:extLst>
              <a:ext uri="{FF2B5EF4-FFF2-40B4-BE49-F238E27FC236}">
                <a16:creationId xmlns:a16="http://schemas.microsoft.com/office/drawing/2014/main" id="{9DF40167-DC06-7229-6A8D-9C5099AACA59}"/>
              </a:ext>
            </a:extLst>
          </p:cNvPr>
          <p:cNvPicPr>
            <a:picLocks noChangeAspect="1"/>
          </p:cNvPicPr>
          <p:nvPr/>
        </p:nvPicPr>
        <p:blipFill>
          <a:blip r:embed="rId5" cstate="print"/>
          <a:stretch>
            <a:fillRect/>
          </a:stretch>
        </p:blipFill>
        <p:spPr>
          <a:xfrm>
            <a:off x="694416" y="1698587"/>
            <a:ext cx="2698094" cy="2051815"/>
          </a:xfrm>
          <a:prstGeom prst="rect">
            <a:avLst/>
          </a:prstGeom>
        </p:spPr>
      </p:pic>
      <p:pic>
        <p:nvPicPr>
          <p:cNvPr id="3" name="Picture 2">
            <a:extLst>
              <a:ext uri="{FF2B5EF4-FFF2-40B4-BE49-F238E27FC236}">
                <a16:creationId xmlns:a16="http://schemas.microsoft.com/office/drawing/2014/main" id="{355353A8-3E10-D872-27DF-D28E74056271}"/>
              </a:ext>
            </a:extLst>
          </p:cNvPr>
          <p:cNvPicPr>
            <a:picLocks/>
          </p:cNvPicPr>
          <p:nvPr/>
        </p:nvPicPr>
        <p:blipFill rotWithShape="1">
          <a:blip r:embed="rId6" cstate="print"/>
          <a:srcRect r="12629" b="22250"/>
          <a:stretch/>
        </p:blipFill>
        <p:spPr>
          <a:xfrm>
            <a:off x="684322" y="4362001"/>
            <a:ext cx="2718282" cy="1960193"/>
          </a:xfrm>
          <a:prstGeom prst="rect">
            <a:avLst/>
          </a:prstGeom>
        </p:spPr>
      </p:pic>
      <p:sp>
        <p:nvSpPr>
          <p:cNvPr id="4" name="TextBox 3">
            <a:extLst>
              <a:ext uri="{FF2B5EF4-FFF2-40B4-BE49-F238E27FC236}">
                <a16:creationId xmlns:a16="http://schemas.microsoft.com/office/drawing/2014/main" id="{CCF4B17A-999A-61AC-B0B3-BA1EF99B1358}"/>
              </a:ext>
            </a:extLst>
          </p:cNvPr>
          <p:cNvSpPr txBox="1"/>
          <p:nvPr/>
        </p:nvSpPr>
        <p:spPr>
          <a:xfrm>
            <a:off x="684322" y="1323007"/>
            <a:ext cx="1729063" cy="338554"/>
          </a:xfrm>
          <a:prstGeom prst="rect">
            <a:avLst/>
          </a:prstGeom>
          <a:noFill/>
        </p:spPr>
        <p:txBody>
          <a:bodyPr wrap="none" rtlCol="0">
            <a:spAutoFit/>
          </a:bodyPr>
          <a:lstStyle/>
          <a:p>
            <a:r>
              <a:rPr lang="en-GB" sz="1600" b="1" dirty="0"/>
              <a:t>$22bn Gas Project</a:t>
            </a:r>
          </a:p>
        </p:txBody>
      </p:sp>
      <p:sp>
        <p:nvSpPr>
          <p:cNvPr id="5" name="TextBox 4">
            <a:extLst>
              <a:ext uri="{FF2B5EF4-FFF2-40B4-BE49-F238E27FC236}">
                <a16:creationId xmlns:a16="http://schemas.microsoft.com/office/drawing/2014/main" id="{5A6F40C3-0CA6-4B3C-C6BA-749EC8812445}"/>
              </a:ext>
            </a:extLst>
          </p:cNvPr>
          <p:cNvSpPr txBox="1"/>
          <p:nvPr/>
        </p:nvSpPr>
        <p:spPr>
          <a:xfrm>
            <a:off x="610967" y="3960454"/>
            <a:ext cx="1753109" cy="338554"/>
          </a:xfrm>
          <a:prstGeom prst="rect">
            <a:avLst/>
          </a:prstGeom>
          <a:noFill/>
        </p:spPr>
        <p:txBody>
          <a:bodyPr wrap="none" rtlCol="0">
            <a:spAutoFit/>
          </a:bodyPr>
          <a:lstStyle/>
          <a:p>
            <a:r>
              <a:rPr lang="en-GB" sz="1600" b="1" dirty="0"/>
              <a:t>$8bn Mine Project</a:t>
            </a:r>
          </a:p>
        </p:txBody>
      </p:sp>
      <p:sp>
        <p:nvSpPr>
          <p:cNvPr id="10" name="TextBox 9">
            <a:extLst>
              <a:ext uri="{FF2B5EF4-FFF2-40B4-BE49-F238E27FC236}">
                <a16:creationId xmlns:a16="http://schemas.microsoft.com/office/drawing/2014/main" id="{7685E699-B24A-0450-89D1-1288F8ABE9A9}"/>
              </a:ext>
            </a:extLst>
          </p:cNvPr>
          <p:cNvSpPr txBox="1"/>
          <p:nvPr/>
        </p:nvSpPr>
        <p:spPr>
          <a:xfrm>
            <a:off x="4567649" y="1628215"/>
            <a:ext cx="3005739" cy="349702"/>
          </a:xfrm>
          <a:prstGeom prst="rect">
            <a:avLst/>
          </a:prstGeom>
          <a:noFill/>
        </p:spPr>
        <p:txBody>
          <a:bodyPr wrap="square" lIns="36000" tIns="36000" rIns="36000" bIns="36000" numCol="1" rtlCol="0">
            <a:spAutoFit/>
          </a:bodyPr>
          <a:lstStyle/>
          <a:p>
            <a:pPr>
              <a:tabLst>
                <a:tab pos="2838450" algn="r"/>
              </a:tabLst>
            </a:pPr>
            <a:r>
              <a:rPr lang="en-AU" b="1" dirty="0"/>
              <a:t>Project Value </a:t>
            </a:r>
            <a:r>
              <a:rPr lang="en-AU" dirty="0"/>
              <a:t>	$1.6b</a:t>
            </a:r>
          </a:p>
        </p:txBody>
      </p:sp>
      <p:sp>
        <p:nvSpPr>
          <p:cNvPr id="30" name="TextBox 29">
            <a:extLst>
              <a:ext uri="{FF2B5EF4-FFF2-40B4-BE49-F238E27FC236}">
                <a16:creationId xmlns:a16="http://schemas.microsoft.com/office/drawing/2014/main" id="{0DF1EFEE-8B7E-FCBD-BB79-6F5756D45F26}"/>
              </a:ext>
            </a:extLst>
          </p:cNvPr>
          <p:cNvSpPr txBox="1"/>
          <p:nvPr/>
        </p:nvSpPr>
        <p:spPr>
          <a:xfrm>
            <a:off x="4567649" y="2408169"/>
            <a:ext cx="3005739" cy="349702"/>
          </a:xfrm>
          <a:prstGeom prst="rect">
            <a:avLst/>
          </a:prstGeom>
          <a:noFill/>
        </p:spPr>
        <p:txBody>
          <a:bodyPr wrap="square" lIns="36000" tIns="36000" rIns="36000" bIns="36000" numCol="1" rtlCol="0">
            <a:spAutoFit/>
          </a:bodyPr>
          <a:lstStyle/>
          <a:p>
            <a:pPr>
              <a:tabLst>
                <a:tab pos="2838450" algn="r"/>
              </a:tabLst>
            </a:pPr>
            <a:r>
              <a:rPr lang="en-AU" b="1" dirty="0"/>
              <a:t>Permitting</a:t>
            </a:r>
            <a:r>
              <a:rPr lang="en-AU" dirty="0"/>
              <a:t>	3 </a:t>
            </a:r>
            <a:r>
              <a:rPr lang="en-AU" dirty="0" err="1"/>
              <a:t>mths</a:t>
            </a:r>
            <a:endParaRPr lang="en-AU" dirty="0"/>
          </a:p>
        </p:txBody>
      </p:sp>
      <p:sp>
        <p:nvSpPr>
          <p:cNvPr id="31" name="TextBox 30">
            <a:extLst>
              <a:ext uri="{FF2B5EF4-FFF2-40B4-BE49-F238E27FC236}">
                <a16:creationId xmlns:a16="http://schemas.microsoft.com/office/drawing/2014/main" id="{F91241D4-DFB4-F8AC-E8B9-CB56672875BF}"/>
              </a:ext>
            </a:extLst>
          </p:cNvPr>
          <p:cNvSpPr txBox="1"/>
          <p:nvPr/>
        </p:nvSpPr>
        <p:spPr>
          <a:xfrm>
            <a:off x="4567649" y="3188122"/>
            <a:ext cx="3005739" cy="349702"/>
          </a:xfrm>
          <a:prstGeom prst="rect">
            <a:avLst/>
          </a:prstGeom>
          <a:noFill/>
        </p:spPr>
        <p:txBody>
          <a:bodyPr wrap="square" lIns="36000" tIns="36000" rIns="36000" bIns="36000" numCol="1" rtlCol="0">
            <a:spAutoFit/>
          </a:bodyPr>
          <a:lstStyle/>
          <a:p>
            <a:pPr>
              <a:tabLst>
                <a:tab pos="2838450" algn="r"/>
              </a:tabLst>
            </a:pPr>
            <a:r>
              <a:rPr lang="en-AU" b="1" dirty="0"/>
              <a:t>Sourcing</a:t>
            </a:r>
            <a:r>
              <a:rPr lang="en-AU" dirty="0"/>
              <a:t>	$45m</a:t>
            </a:r>
          </a:p>
        </p:txBody>
      </p:sp>
      <p:sp>
        <p:nvSpPr>
          <p:cNvPr id="32" name="TextBox 31">
            <a:extLst>
              <a:ext uri="{FF2B5EF4-FFF2-40B4-BE49-F238E27FC236}">
                <a16:creationId xmlns:a16="http://schemas.microsoft.com/office/drawing/2014/main" id="{F467BD00-9EDC-AC7E-8881-EAA90F04C6EC}"/>
              </a:ext>
            </a:extLst>
          </p:cNvPr>
          <p:cNvSpPr txBox="1"/>
          <p:nvPr/>
        </p:nvSpPr>
        <p:spPr>
          <a:xfrm>
            <a:off x="8672423" y="1623420"/>
            <a:ext cx="3005739" cy="349702"/>
          </a:xfrm>
          <a:prstGeom prst="rect">
            <a:avLst/>
          </a:prstGeom>
          <a:noFill/>
        </p:spPr>
        <p:txBody>
          <a:bodyPr wrap="square" lIns="36000" tIns="36000" rIns="36000" bIns="36000" numCol="1" rtlCol="0">
            <a:spAutoFit/>
          </a:bodyPr>
          <a:lstStyle/>
          <a:p>
            <a:pPr>
              <a:tabLst>
                <a:tab pos="2838450" algn="r"/>
              </a:tabLst>
            </a:pPr>
            <a:r>
              <a:rPr lang="en-AU" b="1" dirty="0"/>
              <a:t>Engineering</a:t>
            </a:r>
            <a:r>
              <a:rPr lang="en-AU" dirty="0"/>
              <a:t> 	3 </a:t>
            </a:r>
            <a:r>
              <a:rPr lang="en-AU" dirty="0" err="1"/>
              <a:t>mths</a:t>
            </a:r>
            <a:endParaRPr lang="en-AU" dirty="0"/>
          </a:p>
        </p:txBody>
      </p:sp>
      <p:sp>
        <p:nvSpPr>
          <p:cNvPr id="33" name="TextBox 32">
            <a:extLst>
              <a:ext uri="{FF2B5EF4-FFF2-40B4-BE49-F238E27FC236}">
                <a16:creationId xmlns:a16="http://schemas.microsoft.com/office/drawing/2014/main" id="{252281B0-00DB-FEDF-62D3-FEAA155728E5}"/>
              </a:ext>
            </a:extLst>
          </p:cNvPr>
          <p:cNvSpPr txBox="1"/>
          <p:nvPr/>
        </p:nvSpPr>
        <p:spPr>
          <a:xfrm>
            <a:off x="8672423" y="2408169"/>
            <a:ext cx="3005740" cy="349702"/>
          </a:xfrm>
          <a:prstGeom prst="rect">
            <a:avLst/>
          </a:prstGeom>
          <a:noFill/>
        </p:spPr>
        <p:txBody>
          <a:bodyPr wrap="square" lIns="36000" tIns="36000" rIns="36000" bIns="36000" numCol="1" rtlCol="0">
            <a:spAutoFit/>
          </a:bodyPr>
          <a:lstStyle/>
          <a:p>
            <a:pPr>
              <a:tabLst>
                <a:tab pos="2838450" algn="r"/>
              </a:tabLst>
            </a:pPr>
            <a:r>
              <a:rPr lang="en-AU" b="1" dirty="0"/>
              <a:t>Construction</a:t>
            </a:r>
            <a:r>
              <a:rPr lang="en-AU" dirty="0"/>
              <a:t>	8 </a:t>
            </a:r>
            <a:r>
              <a:rPr lang="en-AU" dirty="0" err="1"/>
              <a:t>mths</a:t>
            </a:r>
            <a:endParaRPr lang="en-AU" dirty="0"/>
          </a:p>
        </p:txBody>
      </p:sp>
      <p:sp>
        <p:nvSpPr>
          <p:cNvPr id="34" name="TextBox 33">
            <a:extLst>
              <a:ext uri="{FF2B5EF4-FFF2-40B4-BE49-F238E27FC236}">
                <a16:creationId xmlns:a16="http://schemas.microsoft.com/office/drawing/2014/main" id="{DF3265A9-F052-ED08-F50C-FF3C5293A4BC}"/>
              </a:ext>
            </a:extLst>
          </p:cNvPr>
          <p:cNvSpPr txBox="1"/>
          <p:nvPr/>
        </p:nvSpPr>
        <p:spPr>
          <a:xfrm>
            <a:off x="8672423" y="3188122"/>
            <a:ext cx="3005740" cy="349702"/>
          </a:xfrm>
          <a:prstGeom prst="rect">
            <a:avLst/>
          </a:prstGeom>
          <a:noFill/>
        </p:spPr>
        <p:txBody>
          <a:bodyPr wrap="square" lIns="36000" tIns="36000" rIns="36000" bIns="36000" numCol="1" rtlCol="0">
            <a:spAutoFit/>
          </a:bodyPr>
          <a:lstStyle/>
          <a:p>
            <a:pPr>
              <a:tabLst>
                <a:tab pos="2838450" algn="r"/>
              </a:tabLst>
            </a:pPr>
            <a:r>
              <a:rPr lang="en-AU" b="1" dirty="0"/>
              <a:t>Commissioning</a:t>
            </a:r>
            <a:r>
              <a:rPr lang="en-AU" dirty="0"/>
              <a:t>	6 </a:t>
            </a:r>
            <a:r>
              <a:rPr lang="en-AU" dirty="0" err="1"/>
              <a:t>mths</a:t>
            </a:r>
            <a:endParaRPr lang="en-AU" dirty="0"/>
          </a:p>
        </p:txBody>
      </p:sp>
      <p:sp>
        <p:nvSpPr>
          <p:cNvPr id="35" name="TextBox 34">
            <a:extLst>
              <a:ext uri="{FF2B5EF4-FFF2-40B4-BE49-F238E27FC236}">
                <a16:creationId xmlns:a16="http://schemas.microsoft.com/office/drawing/2014/main" id="{24EB9DDD-2CB6-9C27-7A45-071494C6B8EA}"/>
              </a:ext>
            </a:extLst>
          </p:cNvPr>
          <p:cNvSpPr txBox="1"/>
          <p:nvPr/>
        </p:nvSpPr>
        <p:spPr>
          <a:xfrm>
            <a:off x="4567648" y="4645242"/>
            <a:ext cx="3005739" cy="349702"/>
          </a:xfrm>
          <a:prstGeom prst="rect">
            <a:avLst/>
          </a:prstGeom>
          <a:noFill/>
        </p:spPr>
        <p:txBody>
          <a:bodyPr wrap="square" lIns="36000" tIns="36000" rIns="36000" bIns="36000" numCol="1" rtlCol="0">
            <a:spAutoFit/>
          </a:bodyPr>
          <a:lstStyle/>
          <a:p>
            <a:pPr>
              <a:tabLst>
                <a:tab pos="2838450" algn="r"/>
              </a:tabLst>
            </a:pPr>
            <a:r>
              <a:rPr lang="en-AU" b="1" dirty="0"/>
              <a:t>Bulk Earthworks</a:t>
            </a:r>
            <a:r>
              <a:rPr lang="en-AU" dirty="0"/>
              <a:t>	5 </a:t>
            </a:r>
            <a:r>
              <a:rPr lang="en-AU" dirty="0" err="1"/>
              <a:t>mths</a:t>
            </a:r>
            <a:endParaRPr lang="en-AU" dirty="0"/>
          </a:p>
        </p:txBody>
      </p:sp>
      <p:sp>
        <p:nvSpPr>
          <p:cNvPr id="37" name="TextBox 36">
            <a:extLst>
              <a:ext uri="{FF2B5EF4-FFF2-40B4-BE49-F238E27FC236}">
                <a16:creationId xmlns:a16="http://schemas.microsoft.com/office/drawing/2014/main" id="{72A78531-DE74-B946-8A8F-B4177F0D5B0D}"/>
              </a:ext>
            </a:extLst>
          </p:cNvPr>
          <p:cNvSpPr txBox="1"/>
          <p:nvPr/>
        </p:nvSpPr>
        <p:spPr>
          <a:xfrm>
            <a:off x="4567648" y="5425196"/>
            <a:ext cx="3005739" cy="349702"/>
          </a:xfrm>
          <a:prstGeom prst="rect">
            <a:avLst/>
          </a:prstGeom>
          <a:noFill/>
        </p:spPr>
        <p:txBody>
          <a:bodyPr wrap="square" lIns="36000" tIns="36000" rIns="36000" bIns="36000" numCol="1" rtlCol="0">
            <a:spAutoFit/>
          </a:bodyPr>
          <a:lstStyle/>
          <a:p>
            <a:pPr>
              <a:tabLst>
                <a:tab pos="2838450" algn="r"/>
              </a:tabLst>
            </a:pPr>
            <a:r>
              <a:rPr lang="en-AU" b="1" dirty="0"/>
              <a:t>Tailings Dam</a:t>
            </a:r>
            <a:r>
              <a:rPr lang="en-AU" dirty="0"/>
              <a:t>	3 </a:t>
            </a:r>
            <a:r>
              <a:rPr lang="en-AU" dirty="0" err="1"/>
              <a:t>mths</a:t>
            </a:r>
            <a:endParaRPr lang="en-AU" dirty="0"/>
          </a:p>
        </p:txBody>
      </p:sp>
      <p:sp>
        <p:nvSpPr>
          <p:cNvPr id="38" name="TextBox 37">
            <a:extLst>
              <a:ext uri="{FF2B5EF4-FFF2-40B4-BE49-F238E27FC236}">
                <a16:creationId xmlns:a16="http://schemas.microsoft.com/office/drawing/2014/main" id="{2847BD4B-F2DB-D4E6-F62D-C612317E0B17}"/>
              </a:ext>
            </a:extLst>
          </p:cNvPr>
          <p:cNvSpPr txBox="1"/>
          <p:nvPr/>
        </p:nvSpPr>
        <p:spPr>
          <a:xfrm>
            <a:off x="4567648" y="6205149"/>
            <a:ext cx="3005739" cy="349702"/>
          </a:xfrm>
          <a:prstGeom prst="rect">
            <a:avLst/>
          </a:prstGeom>
          <a:noFill/>
        </p:spPr>
        <p:txBody>
          <a:bodyPr wrap="square" lIns="36000" tIns="36000" rIns="36000" bIns="36000" numCol="1" rtlCol="0">
            <a:spAutoFit/>
          </a:bodyPr>
          <a:lstStyle/>
          <a:p>
            <a:pPr>
              <a:tabLst>
                <a:tab pos="2838450" algn="r"/>
              </a:tabLst>
            </a:pPr>
            <a:r>
              <a:rPr lang="en-AU" b="1" dirty="0"/>
              <a:t>Concrete</a:t>
            </a:r>
            <a:r>
              <a:rPr lang="en-AU" dirty="0"/>
              <a:t>	2 </a:t>
            </a:r>
            <a:r>
              <a:rPr lang="en-AU" dirty="0" err="1"/>
              <a:t>mths</a:t>
            </a:r>
            <a:endParaRPr lang="en-AU" dirty="0"/>
          </a:p>
        </p:txBody>
      </p:sp>
      <p:sp>
        <p:nvSpPr>
          <p:cNvPr id="39" name="TextBox 38">
            <a:extLst>
              <a:ext uri="{FF2B5EF4-FFF2-40B4-BE49-F238E27FC236}">
                <a16:creationId xmlns:a16="http://schemas.microsoft.com/office/drawing/2014/main" id="{8AFA81EA-DFFD-6975-F2C5-6346A3DEA826}"/>
              </a:ext>
            </a:extLst>
          </p:cNvPr>
          <p:cNvSpPr txBox="1"/>
          <p:nvPr/>
        </p:nvSpPr>
        <p:spPr>
          <a:xfrm>
            <a:off x="8672422" y="4640447"/>
            <a:ext cx="3005739" cy="349702"/>
          </a:xfrm>
          <a:prstGeom prst="rect">
            <a:avLst/>
          </a:prstGeom>
          <a:noFill/>
        </p:spPr>
        <p:txBody>
          <a:bodyPr wrap="square" lIns="36000" tIns="36000" rIns="36000" bIns="36000" numCol="1" rtlCol="0">
            <a:spAutoFit/>
          </a:bodyPr>
          <a:lstStyle/>
          <a:p>
            <a:pPr>
              <a:tabLst>
                <a:tab pos="2838450" algn="r"/>
              </a:tabLst>
            </a:pPr>
            <a:r>
              <a:rPr lang="en-AU" b="1" dirty="0"/>
              <a:t>Structures</a:t>
            </a:r>
            <a:r>
              <a:rPr lang="en-AU" dirty="0"/>
              <a:t>	2 </a:t>
            </a:r>
            <a:r>
              <a:rPr lang="en-AU" dirty="0" err="1"/>
              <a:t>mths</a:t>
            </a:r>
            <a:endParaRPr lang="en-AU" dirty="0"/>
          </a:p>
        </p:txBody>
      </p:sp>
      <p:sp>
        <p:nvSpPr>
          <p:cNvPr id="40" name="TextBox 39">
            <a:extLst>
              <a:ext uri="{FF2B5EF4-FFF2-40B4-BE49-F238E27FC236}">
                <a16:creationId xmlns:a16="http://schemas.microsoft.com/office/drawing/2014/main" id="{E26733AE-857D-FA53-8E3E-9EF20F301E69}"/>
              </a:ext>
            </a:extLst>
          </p:cNvPr>
          <p:cNvSpPr txBox="1"/>
          <p:nvPr/>
        </p:nvSpPr>
        <p:spPr>
          <a:xfrm>
            <a:off x="8672422" y="5425196"/>
            <a:ext cx="3005740" cy="349702"/>
          </a:xfrm>
          <a:prstGeom prst="rect">
            <a:avLst/>
          </a:prstGeom>
          <a:noFill/>
        </p:spPr>
        <p:txBody>
          <a:bodyPr wrap="square" lIns="36000" tIns="36000" rIns="36000" bIns="36000" numCol="1" rtlCol="0">
            <a:spAutoFit/>
          </a:bodyPr>
          <a:lstStyle/>
          <a:p>
            <a:pPr>
              <a:tabLst>
                <a:tab pos="2838450" algn="r"/>
              </a:tabLst>
            </a:pPr>
            <a:r>
              <a:rPr lang="en-AU" b="1" dirty="0"/>
              <a:t>M&amp;E</a:t>
            </a:r>
            <a:r>
              <a:rPr lang="en-AU" dirty="0"/>
              <a:t>	4 </a:t>
            </a:r>
            <a:r>
              <a:rPr lang="en-AU" dirty="0" err="1"/>
              <a:t>mths</a:t>
            </a:r>
            <a:endParaRPr lang="en-AU" dirty="0"/>
          </a:p>
        </p:txBody>
      </p:sp>
      <p:sp>
        <p:nvSpPr>
          <p:cNvPr id="41" name="TextBox 40">
            <a:extLst>
              <a:ext uri="{FF2B5EF4-FFF2-40B4-BE49-F238E27FC236}">
                <a16:creationId xmlns:a16="http://schemas.microsoft.com/office/drawing/2014/main" id="{B6D4587E-6670-DFB0-AF28-B429FBD60829}"/>
              </a:ext>
            </a:extLst>
          </p:cNvPr>
          <p:cNvSpPr txBox="1"/>
          <p:nvPr/>
        </p:nvSpPr>
        <p:spPr>
          <a:xfrm>
            <a:off x="8672422" y="6205149"/>
            <a:ext cx="3005740" cy="349702"/>
          </a:xfrm>
          <a:prstGeom prst="rect">
            <a:avLst/>
          </a:prstGeom>
          <a:noFill/>
        </p:spPr>
        <p:txBody>
          <a:bodyPr wrap="square" lIns="36000" tIns="36000" rIns="36000" bIns="36000" numCol="1" rtlCol="0">
            <a:spAutoFit/>
          </a:bodyPr>
          <a:lstStyle/>
          <a:p>
            <a:pPr>
              <a:tabLst>
                <a:tab pos="2838450" algn="r"/>
              </a:tabLst>
            </a:pPr>
            <a:r>
              <a:rPr lang="en-AU" b="1" dirty="0"/>
              <a:t>Systems</a:t>
            </a:r>
            <a:r>
              <a:rPr lang="en-AU" dirty="0"/>
              <a:t>	4 </a:t>
            </a:r>
            <a:r>
              <a:rPr lang="en-AU" dirty="0" err="1"/>
              <a:t>mths</a:t>
            </a:r>
            <a:endParaRPr lang="en-AU" dirty="0"/>
          </a:p>
        </p:txBody>
      </p:sp>
      <p:sp>
        <p:nvSpPr>
          <p:cNvPr id="42" name="Rounded Rectangle 41">
            <a:extLst>
              <a:ext uri="{FF2B5EF4-FFF2-40B4-BE49-F238E27FC236}">
                <a16:creationId xmlns:a16="http://schemas.microsoft.com/office/drawing/2014/main" id="{BA2E98C0-9932-71D8-4445-8F542DF11E24}"/>
              </a:ext>
            </a:extLst>
          </p:cNvPr>
          <p:cNvSpPr/>
          <p:nvPr/>
        </p:nvSpPr>
        <p:spPr>
          <a:xfrm>
            <a:off x="5421854" y="3829722"/>
            <a:ext cx="5507915" cy="532279"/>
          </a:xfrm>
          <a:prstGeom prst="roundRect">
            <a:avLst/>
          </a:prstGeom>
          <a:solidFill>
            <a:schemeClr val="bg1"/>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Significant Savings Can Be Achieved</a:t>
            </a:r>
          </a:p>
        </p:txBody>
      </p:sp>
      <p:sp>
        <p:nvSpPr>
          <p:cNvPr id="43" name="Oval 42">
            <a:extLst>
              <a:ext uri="{FF2B5EF4-FFF2-40B4-BE49-F238E27FC236}">
                <a16:creationId xmlns:a16="http://schemas.microsoft.com/office/drawing/2014/main" id="{7A77FF8F-0171-4E65-DF58-3A34F4D0D45C}"/>
              </a:ext>
            </a:extLst>
          </p:cNvPr>
          <p:cNvSpPr/>
          <p:nvPr/>
        </p:nvSpPr>
        <p:spPr>
          <a:xfrm>
            <a:off x="6497619" y="1538345"/>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48A850DD-D5A2-9F1C-9F10-9E4E81E2BF9E}"/>
              </a:ext>
            </a:extLst>
          </p:cNvPr>
          <p:cNvSpPr/>
          <p:nvPr/>
        </p:nvSpPr>
        <p:spPr>
          <a:xfrm>
            <a:off x="6496357" y="2325079"/>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E99BD52-1188-D3F6-123D-EAB1AE9D944D}"/>
              </a:ext>
            </a:extLst>
          </p:cNvPr>
          <p:cNvSpPr/>
          <p:nvPr/>
        </p:nvSpPr>
        <p:spPr>
          <a:xfrm>
            <a:off x="6496356" y="3111814"/>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8B19BEB-13E4-42AF-940B-0DECDB7E02E5}"/>
              </a:ext>
            </a:extLst>
          </p:cNvPr>
          <p:cNvSpPr/>
          <p:nvPr/>
        </p:nvSpPr>
        <p:spPr>
          <a:xfrm>
            <a:off x="10555821" y="1538345"/>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A322578-D903-F1CF-9927-379B873495BD}"/>
              </a:ext>
            </a:extLst>
          </p:cNvPr>
          <p:cNvSpPr/>
          <p:nvPr/>
        </p:nvSpPr>
        <p:spPr>
          <a:xfrm>
            <a:off x="10554559" y="2325079"/>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ABE1D2A-581A-8955-3066-2235E6074923}"/>
              </a:ext>
            </a:extLst>
          </p:cNvPr>
          <p:cNvSpPr/>
          <p:nvPr/>
        </p:nvSpPr>
        <p:spPr>
          <a:xfrm>
            <a:off x="10554558" y="3111814"/>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203B8678-0618-D190-D512-D9B95E5153BD}"/>
              </a:ext>
            </a:extLst>
          </p:cNvPr>
          <p:cNvSpPr/>
          <p:nvPr/>
        </p:nvSpPr>
        <p:spPr>
          <a:xfrm>
            <a:off x="6496356" y="4547629"/>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B5580B1-7ECE-9149-982A-7AC5A9690CDB}"/>
              </a:ext>
            </a:extLst>
          </p:cNvPr>
          <p:cNvSpPr/>
          <p:nvPr/>
        </p:nvSpPr>
        <p:spPr>
          <a:xfrm>
            <a:off x="6495094" y="5334363"/>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CB9C6407-5095-44C4-4D1C-C89181FD56F9}"/>
              </a:ext>
            </a:extLst>
          </p:cNvPr>
          <p:cNvSpPr/>
          <p:nvPr/>
        </p:nvSpPr>
        <p:spPr>
          <a:xfrm>
            <a:off x="6495093" y="6121098"/>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34CA7F00-443D-0D03-AA72-36C56E8FB9B1}"/>
              </a:ext>
            </a:extLst>
          </p:cNvPr>
          <p:cNvSpPr/>
          <p:nvPr/>
        </p:nvSpPr>
        <p:spPr>
          <a:xfrm>
            <a:off x="10554558" y="4547629"/>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BDD63BCC-6D73-4477-3F43-28E77A218B66}"/>
              </a:ext>
            </a:extLst>
          </p:cNvPr>
          <p:cNvSpPr/>
          <p:nvPr/>
        </p:nvSpPr>
        <p:spPr>
          <a:xfrm>
            <a:off x="10553296" y="5334363"/>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23F55A89-3044-7CF8-F31F-74A7BDFEEBB0}"/>
              </a:ext>
            </a:extLst>
          </p:cNvPr>
          <p:cNvSpPr/>
          <p:nvPr/>
        </p:nvSpPr>
        <p:spPr>
          <a:xfrm>
            <a:off x="10553295" y="6121098"/>
            <a:ext cx="1290917" cy="532280"/>
          </a:xfrm>
          <a:prstGeom prst="ellipse">
            <a:avLst/>
          </a:prstGeom>
          <a:no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564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91DC17-5770-D393-1D05-3AC1AECA940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6338582" y="2162358"/>
            <a:ext cx="5115224" cy="1663700"/>
          </a:xfrm>
          <a:prstGeom prst="rect">
            <a:avLst/>
          </a:prstGeom>
        </p:spPr>
      </p:pic>
      <p:sp>
        <p:nvSpPr>
          <p:cNvPr id="135" name="TextBox 4">
            <a:extLst>
              <a:ext uri="{FF2B5EF4-FFF2-40B4-BE49-F238E27FC236}">
                <a16:creationId xmlns:a16="http://schemas.microsoft.com/office/drawing/2014/main" id="{C88BCD7F-191E-417B-AA34-7A33C4346048}"/>
              </a:ext>
            </a:extLst>
          </p:cNvPr>
          <p:cNvSpPr txBox="1">
            <a:spLocks noChangeArrowheads="1"/>
          </p:cNvSpPr>
          <p:nvPr/>
        </p:nvSpPr>
        <p:spPr bwMode="auto">
          <a:xfrm>
            <a:off x="623393" y="1960543"/>
            <a:ext cx="5254384" cy="4236342"/>
          </a:xfrm>
          <a:prstGeom prst="rect">
            <a:avLst/>
          </a:prstGeom>
          <a:solidFill>
            <a:srgbClr val="B8E1E2">
              <a:alpha val="29804"/>
            </a:srgb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endParaRPr lang="en-GB" sz="1600" b="1" dirty="0">
              <a:latin typeface="Lato Black" panose="020F0A02020204030203" pitchFamily="34" charset="0"/>
              <a:ea typeface="Lato" panose="020F0502020204030203" pitchFamily="34" charset="0"/>
              <a:cs typeface="Lato" panose="020F0502020204030203" pitchFamily="34" charset="0"/>
            </a:endParaRPr>
          </a:p>
        </p:txBody>
      </p:sp>
      <p:graphicFrame>
        <p:nvGraphicFramePr>
          <p:cNvPr id="3" name="Object 2" hidden="1">
            <a:extLst>
              <a:ext uri="{FF2B5EF4-FFF2-40B4-BE49-F238E27FC236}">
                <a16:creationId xmlns:a16="http://schemas.microsoft.com/office/drawing/2014/main" id="{85EB6F7E-C6D7-DEE2-0E36-90F365DFBE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99" imgH="499" progId="TCLayout.ActiveDocument.1">
                  <p:embed/>
                </p:oleObj>
              </mc:Choice>
              <mc:Fallback>
                <p:oleObj name="think-cell Slide" r:id="rId6" imgW="499" imgH="499" progId="TCLayout.ActiveDocument.1">
                  <p:embed/>
                  <p:pic>
                    <p:nvPicPr>
                      <p:cNvPr id="3" name="Object 2" hidden="1">
                        <a:extLst>
                          <a:ext uri="{FF2B5EF4-FFF2-40B4-BE49-F238E27FC236}">
                            <a16:creationId xmlns:a16="http://schemas.microsoft.com/office/drawing/2014/main" id="{85EB6F7E-C6D7-DEE2-0E36-90F365DFBE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216" name="Group 215">
            <a:extLst>
              <a:ext uri="{FF2B5EF4-FFF2-40B4-BE49-F238E27FC236}">
                <a16:creationId xmlns:a16="http://schemas.microsoft.com/office/drawing/2014/main" id="{10FCD7E3-E573-D77E-B559-F5D14BAC40A7}"/>
              </a:ext>
            </a:extLst>
          </p:cNvPr>
          <p:cNvGrpSpPr>
            <a:grpSpLocks/>
          </p:cNvGrpSpPr>
          <p:nvPr/>
        </p:nvGrpSpPr>
        <p:grpSpPr>
          <a:xfrm>
            <a:off x="12723023" y="1135509"/>
            <a:ext cx="2844970" cy="5271985"/>
            <a:chOff x="8973134" y="1586015"/>
            <a:chExt cx="2985311" cy="5338141"/>
          </a:xfrm>
        </p:grpSpPr>
        <p:sp>
          <p:nvSpPr>
            <p:cNvPr id="217" name="Text Placeholder 1">
              <a:extLst>
                <a:ext uri="{FF2B5EF4-FFF2-40B4-BE49-F238E27FC236}">
                  <a16:creationId xmlns:a16="http://schemas.microsoft.com/office/drawing/2014/main" id="{C47CDE0B-1036-8D49-499A-7FB234642430}"/>
                </a:ext>
              </a:extLst>
            </p:cNvPr>
            <p:cNvSpPr txBox="1">
              <a:spLocks/>
            </p:cNvSpPr>
            <p:nvPr/>
          </p:nvSpPr>
          <p:spPr bwMode="auto">
            <a:xfrm>
              <a:off x="9316795" y="1978873"/>
              <a:ext cx="1914835" cy="843417"/>
            </a:xfrm>
            <a:prstGeom prst="rect">
              <a:avLst/>
            </a:prstGeom>
            <a:noFill/>
            <a:ln w="6350">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6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6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6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6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6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Project objectives are still met</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Trade-offs being made are appropriate</a:t>
              </a:r>
            </a:p>
          </p:txBody>
        </p:sp>
        <p:sp>
          <p:nvSpPr>
            <p:cNvPr id="218" name="Rectangle 217">
              <a:extLst>
                <a:ext uri="{FF2B5EF4-FFF2-40B4-BE49-F238E27FC236}">
                  <a16:creationId xmlns:a16="http://schemas.microsoft.com/office/drawing/2014/main" id="{A93EAECD-0F59-57FA-91B5-50C4C7420F67}"/>
                </a:ext>
              </a:extLst>
            </p:cNvPr>
            <p:cNvSpPr/>
            <p:nvPr/>
          </p:nvSpPr>
          <p:spPr>
            <a:xfrm>
              <a:off x="8973134" y="1586015"/>
              <a:ext cx="2985311"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C3752"/>
                  </a:solidFill>
                  <a:effectLst/>
                  <a:uLnTx/>
                  <a:uFillTx/>
                </a:rPr>
                <a:t>While ensuring that:</a:t>
              </a:r>
            </a:p>
          </p:txBody>
        </p:sp>
        <p:sp>
          <p:nvSpPr>
            <p:cNvPr id="219" name="Text Placeholder 1">
              <a:extLst>
                <a:ext uri="{FF2B5EF4-FFF2-40B4-BE49-F238E27FC236}">
                  <a16:creationId xmlns:a16="http://schemas.microsoft.com/office/drawing/2014/main" id="{EC858480-FBB6-5531-B573-FC8938CC490C}"/>
                </a:ext>
              </a:extLst>
            </p:cNvPr>
            <p:cNvSpPr txBox="1">
              <a:spLocks/>
            </p:cNvSpPr>
            <p:nvPr/>
          </p:nvSpPr>
          <p:spPr bwMode="auto">
            <a:xfrm>
              <a:off x="9316795" y="3365979"/>
              <a:ext cx="1914835" cy="1062635"/>
            </a:xfrm>
            <a:prstGeom prst="rect">
              <a:avLst/>
            </a:prstGeom>
            <a:noFill/>
            <a:ln w="6350">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6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6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6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6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6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Challenge assumed dependencies</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Ask how internal steps to be converted to external steps</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endParaRPr kumimoji="0" lang="en-US" sz="1400" b="1" i="0" u="none" strike="noStrike" kern="0" cap="none" spc="0" normalizeH="0" baseline="0" noProof="0">
                <a:ln>
                  <a:noFill/>
                </a:ln>
                <a:solidFill>
                  <a:srgbClr val="1C3752"/>
                </a:solidFill>
                <a:effectLst/>
                <a:uLnTx/>
                <a:uFillTx/>
                <a:latin typeface="Calibri" panose="020F0502020204030204"/>
                <a:ea typeface="+mn-ea"/>
                <a:cs typeface="+mn-cs"/>
              </a:endParaRPr>
            </a:p>
          </p:txBody>
        </p:sp>
        <p:sp>
          <p:nvSpPr>
            <p:cNvPr id="220" name="Text Placeholder 1">
              <a:extLst>
                <a:ext uri="{FF2B5EF4-FFF2-40B4-BE49-F238E27FC236}">
                  <a16:creationId xmlns:a16="http://schemas.microsoft.com/office/drawing/2014/main" id="{B4373B84-D72F-E3EC-1BB2-379A03C4EE29}"/>
                </a:ext>
              </a:extLst>
            </p:cNvPr>
            <p:cNvSpPr txBox="1">
              <a:spLocks/>
            </p:cNvSpPr>
            <p:nvPr/>
          </p:nvSpPr>
          <p:spPr bwMode="auto">
            <a:xfrm>
              <a:off x="9316796" y="4893820"/>
              <a:ext cx="2063624" cy="2030336"/>
            </a:xfrm>
            <a:prstGeom prst="rect">
              <a:avLst/>
            </a:prstGeom>
            <a:noFill/>
            <a:ln w="6350">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6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6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6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6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6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Eliminate non-productive time</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Substitute processes to shorten duration</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Implement more efficient operating procedures</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r>
                <a:rPr kumimoji="0" lang="en-US" sz="1400" b="1" i="0" u="none" strike="noStrike" kern="0" cap="none" spc="0" normalizeH="0" baseline="0" noProof="0">
                  <a:ln>
                    <a:noFill/>
                  </a:ln>
                  <a:solidFill>
                    <a:srgbClr val="1C3752"/>
                  </a:solidFill>
                  <a:effectLst/>
                  <a:uLnTx/>
                  <a:uFillTx/>
                  <a:latin typeface="Calibri" panose="020F0502020204030204"/>
                  <a:ea typeface="+mn-ea"/>
                  <a:cs typeface="+mn-cs"/>
                </a:rPr>
                <a:t>Add resources</a:t>
              </a:r>
            </a:p>
            <a:p>
              <a:pPr marL="91440" marR="0" lvl="0" indent="-91440" algn="l" defTabSz="914400" rtl="0" eaLnBrk="1" fontAlgn="base" latinLnBrk="0" hangingPunct="1">
                <a:lnSpc>
                  <a:spcPct val="100000"/>
                </a:lnSpc>
                <a:spcBef>
                  <a:spcPts val="400"/>
                </a:spcBef>
                <a:spcAft>
                  <a:spcPct val="0"/>
                </a:spcAft>
                <a:buClr>
                  <a:srgbClr val="1C3752"/>
                </a:buClr>
                <a:buSzTx/>
                <a:buFont typeface="Arial" panose="020B0604020202020204" pitchFamily="34" charset="0"/>
                <a:buChar char="•"/>
                <a:tabLst/>
                <a:defRPr/>
              </a:pPr>
              <a:endParaRPr kumimoji="0" lang="en-US" sz="1400" b="1" i="0" u="none" strike="noStrike" kern="0" cap="none" spc="0" normalizeH="0" baseline="0" noProof="0">
                <a:ln>
                  <a:noFill/>
                </a:ln>
                <a:solidFill>
                  <a:srgbClr val="1C3752"/>
                </a:solidFill>
                <a:effectLst/>
                <a:uLnTx/>
                <a:uFillTx/>
                <a:latin typeface="Calibri" panose="020F0502020204030204"/>
                <a:ea typeface="+mn-ea"/>
                <a:cs typeface="+mn-cs"/>
              </a:endParaRPr>
            </a:p>
          </p:txBody>
        </p:sp>
      </p:grpSp>
      <p:grpSp>
        <p:nvGrpSpPr>
          <p:cNvPr id="316" name="Group 315">
            <a:extLst>
              <a:ext uri="{FF2B5EF4-FFF2-40B4-BE49-F238E27FC236}">
                <a16:creationId xmlns:a16="http://schemas.microsoft.com/office/drawing/2014/main" id="{64A01FD1-DA49-B02B-E31D-DEB033F6BCC5}"/>
              </a:ext>
            </a:extLst>
          </p:cNvPr>
          <p:cNvGrpSpPr/>
          <p:nvPr/>
        </p:nvGrpSpPr>
        <p:grpSpPr>
          <a:xfrm>
            <a:off x="12843998" y="2687578"/>
            <a:ext cx="2258496" cy="1595503"/>
            <a:chOff x="9814891" y="3128897"/>
            <a:chExt cx="2049588" cy="1595503"/>
          </a:xfrm>
        </p:grpSpPr>
        <p:cxnSp>
          <p:nvCxnSpPr>
            <p:cNvPr id="317" name="Straight Connector 316">
              <a:extLst>
                <a:ext uri="{FF2B5EF4-FFF2-40B4-BE49-F238E27FC236}">
                  <a16:creationId xmlns:a16="http://schemas.microsoft.com/office/drawing/2014/main" id="{FF618E95-8657-ADE3-7A37-E8B065ACE567}"/>
                </a:ext>
              </a:extLst>
            </p:cNvPr>
            <p:cNvCxnSpPr>
              <a:cxnSpLocks/>
            </p:cNvCxnSpPr>
            <p:nvPr/>
          </p:nvCxnSpPr>
          <p:spPr bwMode="auto">
            <a:xfrm flipH="1">
              <a:off x="9814891" y="4724400"/>
              <a:ext cx="2049588" cy="0"/>
            </a:xfrm>
            <a:prstGeom prst="line">
              <a:avLst/>
            </a:prstGeom>
            <a:noFill/>
            <a:ln w="19050" cap="flat" cmpd="sng" algn="ctr">
              <a:solidFill>
                <a:srgbClr val="707C7C"/>
              </a:solidFill>
              <a:prstDash val="dash"/>
              <a:round/>
              <a:headEnd type="none" w="lg" len="lg"/>
              <a:tailEnd type="none" w="med" len="med"/>
            </a:ln>
            <a:effectLst/>
          </p:spPr>
        </p:cxnSp>
        <p:cxnSp>
          <p:nvCxnSpPr>
            <p:cNvPr id="318" name="Straight Connector 317">
              <a:extLst>
                <a:ext uri="{FF2B5EF4-FFF2-40B4-BE49-F238E27FC236}">
                  <a16:creationId xmlns:a16="http://schemas.microsoft.com/office/drawing/2014/main" id="{A09B2CDA-F291-7C57-19C1-B483A5E99486}"/>
                </a:ext>
              </a:extLst>
            </p:cNvPr>
            <p:cNvCxnSpPr>
              <a:cxnSpLocks/>
            </p:cNvCxnSpPr>
            <p:nvPr/>
          </p:nvCxnSpPr>
          <p:spPr bwMode="auto">
            <a:xfrm flipH="1">
              <a:off x="9814891" y="3128897"/>
              <a:ext cx="2049588" cy="0"/>
            </a:xfrm>
            <a:prstGeom prst="line">
              <a:avLst/>
            </a:prstGeom>
            <a:noFill/>
            <a:ln w="19050" cap="flat" cmpd="sng" algn="ctr">
              <a:solidFill>
                <a:srgbClr val="707C7C"/>
              </a:solidFill>
              <a:prstDash val="dash"/>
              <a:round/>
              <a:headEnd type="none" w="lg" len="lg"/>
              <a:tailEnd type="none" w="med" len="med"/>
            </a:ln>
            <a:effectLst/>
          </p:spPr>
        </p:cxnSp>
      </p:grpSp>
      <p:sp>
        <p:nvSpPr>
          <p:cNvPr id="7" name="Title 6">
            <a:extLst>
              <a:ext uri="{FF2B5EF4-FFF2-40B4-BE49-F238E27FC236}">
                <a16:creationId xmlns:a16="http://schemas.microsoft.com/office/drawing/2014/main" id="{1C34C262-5164-438D-ACAA-BDA1086EA4A4}"/>
              </a:ext>
            </a:extLst>
          </p:cNvPr>
          <p:cNvSpPr>
            <a:spLocks noGrp="1"/>
          </p:cNvSpPr>
          <p:nvPr>
            <p:ph type="title"/>
          </p:nvPr>
        </p:nvSpPr>
        <p:spPr/>
        <p:txBody>
          <a:bodyPr vert="horz"/>
          <a:lstStyle/>
          <a:p>
            <a:r>
              <a:rPr lang="en-GB" dirty="0"/>
              <a:t>We see collaboration as key to capturing this performance jump</a:t>
            </a:r>
            <a:br>
              <a:rPr lang="en-GB" dirty="0"/>
            </a:br>
            <a:r>
              <a:rPr lang="en-GB" sz="2400" b="0" i="1" dirty="0"/>
              <a:t>All project participants must shift from “safe plan for us” to “best result for all”</a:t>
            </a:r>
            <a:endParaRPr lang="en-IE" b="0" i="1" dirty="0"/>
          </a:p>
        </p:txBody>
      </p:sp>
      <p:sp>
        <p:nvSpPr>
          <p:cNvPr id="136" name="TextBox 135">
            <a:extLst>
              <a:ext uri="{FF2B5EF4-FFF2-40B4-BE49-F238E27FC236}">
                <a16:creationId xmlns:a16="http://schemas.microsoft.com/office/drawing/2014/main" id="{D2A25525-3DA9-4492-BB28-4038EBBA5F8F}"/>
              </a:ext>
            </a:extLst>
          </p:cNvPr>
          <p:cNvSpPr txBox="1">
            <a:spLocks noChangeArrowheads="1"/>
          </p:cNvSpPr>
          <p:nvPr/>
        </p:nvSpPr>
        <p:spPr bwMode="auto">
          <a:xfrm>
            <a:off x="623393" y="1465435"/>
            <a:ext cx="5254384" cy="495108"/>
          </a:xfrm>
          <a:prstGeom prst="rect">
            <a:avLst/>
          </a:prstGeom>
          <a:solidFill>
            <a:schemeClr val="tx2"/>
          </a:solidFill>
          <a:ln w="6350">
            <a:noFill/>
            <a:miter lim="800000"/>
            <a:headEnd/>
            <a:tailEnd/>
          </a:ln>
        </p:spPr>
        <p:txBody>
          <a:bodyPr vert="horz" wrap="square" lIns="216000" tIns="108000" rIns="216000" bIns="108000" numCol="1" anchor="t" anchorCtr="0" compatLnSpc="1">
            <a:prstTxWarp prst="textNoShape">
              <a:avLst/>
            </a:prstTxWarp>
            <a:spAutoFit/>
          </a:bodyPr>
          <a:lstStyle>
            <a:defPPr>
              <a:defRPr lang="en-US"/>
            </a:defPPr>
            <a:lvl1pPr indent="0" fontAlgn="base">
              <a:lnSpc>
                <a:spcPct val="100000"/>
              </a:lnSpc>
              <a:spcBef>
                <a:spcPts val="300"/>
              </a:spcBef>
              <a:spcAft>
                <a:spcPct val="0"/>
              </a:spcAft>
              <a:buClr>
                <a:schemeClr val="tx1"/>
              </a:buClr>
              <a:buFont typeface="Arial" panose="020B0604020202020204" pitchFamily="34" charset="0"/>
              <a:buNone/>
              <a:defRPr sz="1600" b="1" kern="0">
                <a:solidFill>
                  <a:schemeClr val="bg1"/>
                </a:solidFill>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lvl="0">
              <a:spcBef>
                <a:spcPts val="0"/>
              </a:spcBef>
            </a:pPr>
            <a:r>
              <a:rPr lang="en-GB" sz="1800" dirty="0">
                <a:latin typeface="Lato Black" panose="020F0A02020204030203" pitchFamily="34" charset="0"/>
                <a:ea typeface="Lato" panose="020F0502020204030203" pitchFamily="34" charset="0"/>
                <a:cs typeface="Lato" panose="020F0502020204030203" pitchFamily="34" charset="0"/>
              </a:rPr>
              <a:t>It’s sort of complicated out there…</a:t>
            </a:r>
          </a:p>
        </p:txBody>
      </p:sp>
      <p:sp>
        <p:nvSpPr>
          <p:cNvPr id="558" name="TextBox 557">
            <a:extLst>
              <a:ext uri="{FF2B5EF4-FFF2-40B4-BE49-F238E27FC236}">
                <a16:creationId xmlns:a16="http://schemas.microsoft.com/office/drawing/2014/main" id="{349A2745-7360-46AD-B43F-4BD2A1268A9A}"/>
              </a:ext>
            </a:extLst>
          </p:cNvPr>
          <p:cNvSpPr txBox="1">
            <a:spLocks/>
          </p:cNvSpPr>
          <p:nvPr/>
        </p:nvSpPr>
        <p:spPr>
          <a:xfrm>
            <a:off x="4268821" y="3534187"/>
            <a:ext cx="1313194" cy="330072"/>
          </a:xfrm>
          <a:prstGeom prst="rect">
            <a:avLst/>
          </a:prstGeom>
          <a:solidFill>
            <a:schemeClr val="tx1"/>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Controls</a:t>
            </a:r>
          </a:p>
        </p:txBody>
      </p:sp>
      <p:sp>
        <p:nvSpPr>
          <p:cNvPr id="562" name="TextBox 561">
            <a:extLst>
              <a:ext uri="{FF2B5EF4-FFF2-40B4-BE49-F238E27FC236}">
                <a16:creationId xmlns:a16="http://schemas.microsoft.com/office/drawing/2014/main" id="{E6778BCD-4F5E-4DF6-B7C3-52EA4703FAE5}"/>
              </a:ext>
            </a:extLst>
          </p:cNvPr>
          <p:cNvSpPr txBox="1">
            <a:spLocks/>
          </p:cNvSpPr>
          <p:nvPr/>
        </p:nvSpPr>
        <p:spPr>
          <a:xfrm>
            <a:off x="4275876" y="4184970"/>
            <a:ext cx="1313194" cy="330072"/>
          </a:xfrm>
          <a:prstGeom prst="rect">
            <a:avLst/>
          </a:prstGeom>
          <a:solidFill>
            <a:srgbClr val="80162D"/>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Suppliers</a:t>
            </a:r>
          </a:p>
        </p:txBody>
      </p:sp>
      <p:sp>
        <p:nvSpPr>
          <p:cNvPr id="560" name="TextBox 559">
            <a:extLst>
              <a:ext uri="{FF2B5EF4-FFF2-40B4-BE49-F238E27FC236}">
                <a16:creationId xmlns:a16="http://schemas.microsoft.com/office/drawing/2014/main" id="{4C35B7CD-FFD5-47DC-9CB6-2BE8EC8C5857}"/>
              </a:ext>
            </a:extLst>
          </p:cNvPr>
          <p:cNvSpPr txBox="1">
            <a:spLocks/>
          </p:cNvSpPr>
          <p:nvPr/>
        </p:nvSpPr>
        <p:spPr>
          <a:xfrm>
            <a:off x="3894459" y="2883404"/>
            <a:ext cx="1313194" cy="330072"/>
          </a:xfrm>
          <a:prstGeom prst="rect">
            <a:avLst/>
          </a:prstGeom>
          <a:solidFill>
            <a:schemeClr val="accent2">
              <a:lumMod val="75000"/>
            </a:schemeClr>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Project </a:t>
            </a:r>
            <a:r>
              <a:rPr lang="en-GB" dirty="0" err="1">
                <a:solidFill>
                  <a:schemeClr val="bg1"/>
                </a:solidFill>
              </a:rPr>
              <a:t>Mgmt</a:t>
            </a:r>
            <a:endParaRPr lang="en-GB" dirty="0">
              <a:solidFill>
                <a:schemeClr val="bg1"/>
              </a:solidFill>
            </a:endParaRPr>
          </a:p>
        </p:txBody>
      </p:sp>
      <p:sp>
        <p:nvSpPr>
          <p:cNvPr id="561" name="TextBox 560">
            <a:extLst>
              <a:ext uri="{FF2B5EF4-FFF2-40B4-BE49-F238E27FC236}">
                <a16:creationId xmlns:a16="http://schemas.microsoft.com/office/drawing/2014/main" id="{CE371D03-2D3A-482F-9C6D-3EEB84433596}"/>
              </a:ext>
            </a:extLst>
          </p:cNvPr>
          <p:cNvSpPr txBox="1">
            <a:spLocks/>
          </p:cNvSpPr>
          <p:nvPr/>
        </p:nvSpPr>
        <p:spPr>
          <a:xfrm>
            <a:off x="2955627" y="2232621"/>
            <a:ext cx="1313194" cy="330072"/>
          </a:xfrm>
          <a:prstGeom prst="rect">
            <a:avLst/>
          </a:prstGeom>
          <a:solidFill>
            <a:schemeClr val="tx2"/>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Owner</a:t>
            </a:r>
          </a:p>
        </p:txBody>
      </p:sp>
      <p:sp>
        <p:nvSpPr>
          <p:cNvPr id="559" name="TextBox 558">
            <a:extLst>
              <a:ext uri="{FF2B5EF4-FFF2-40B4-BE49-F238E27FC236}">
                <a16:creationId xmlns:a16="http://schemas.microsoft.com/office/drawing/2014/main" id="{DF5C8B9F-941A-42AD-BEBB-2E10D2298C52}"/>
              </a:ext>
            </a:extLst>
          </p:cNvPr>
          <p:cNvSpPr txBox="1">
            <a:spLocks/>
          </p:cNvSpPr>
          <p:nvPr/>
        </p:nvSpPr>
        <p:spPr>
          <a:xfrm>
            <a:off x="3894459" y="4835753"/>
            <a:ext cx="1313194" cy="330072"/>
          </a:xfrm>
          <a:prstGeom prst="rect">
            <a:avLst/>
          </a:prstGeom>
          <a:solidFill>
            <a:srgbClr val="ADB9CA"/>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Contractors</a:t>
            </a:r>
          </a:p>
        </p:txBody>
      </p:sp>
      <p:sp>
        <p:nvSpPr>
          <p:cNvPr id="4" name="TextBox 3">
            <a:extLst>
              <a:ext uri="{FF2B5EF4-FFF2-40B4-BE49-F238E27FC236}">
                <a16:creationId xmlns:a16="http://schemas.microsoft.com/office/drawing/2014/main" id="{C9F10AC3-6833-6964-F58B-402CAF3D10F8}"/>
              </a:ext>
            </a:extLst>
          </p:cNvPr>
          <p:cNvSpPr txBox="1">
            <a:spLocks/>
          </p:cNvSpPr>
          <p:nvPr/>
        </p:nvSpPr>
        <p:spPr>
          <a:xfrm>
            <a:off x="1181628" y="4401897"/>
            <a:ext cx="1313194" cy="330072"/>
          </a:xfrm>
          <a:prstGeom prst="rect">
            <a:avLst/>
          </a:prstGeom>
          <a:solidFill>
            <a:srgbClr val="80162D"/>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Authorities</a:t>
            </a:r>
          </a:p>
        </p:txBody>
      </p:sp>
      <p:sp>
        <p:nvSpPr>
          <p:cNvPr id="5" name="TextBox 4">
            <a:extLst>
              <a:ext uri="{FF2B5EF4-FFF2-40B4-BE49-F238E27FC236}">
                <a16:creationId xmlns:a16="http://schemas.microsoft.com/office/drawing/2014/main" id="{39209AD6-8CE0-C954-B66E-B38FED09062C}"/>
              </a:ext>
            </a:extLst>
          </p:cNvPr>
          <p:cNvSpPr txBox="1">
            <a:spLocks/>
          </p:cNvSpPr>
          <p:nvPr/>
        </p:nvSpPr>
        <p:spPr>
          <a:xfrm>
            <a:off x="1721724" y="2774940"/>
            <a:ext cx="1313194" cy="330072"/>
          </a:xfrm>
          <a:prstGeom prst="rect">
            <a:avLst/>
          </a:prstGeom>
          <a:solidFill>
            <a:srgbClr val="80162D"/>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Engineers</a:t>
            </a:r>
          </a:p>
        </p:txBody>
      </p:sp>
      <p:sp>
        <p:nvSpPr>
          <p:cNvPr id="6" name="TextBox 5">
            <a:extLst>
              <a:ext uri="{FF2B5EF4-FFF2-40B4-BE49-F238E27FC236}">
                <a16:creationId xmlns:a16="http://schemas.microsoft.com/office/drawing/2014/main" id="{ED122DEF-823B-E1EE-C366-41E05AB69B9C}"/>
              </a:ext>
            </a:extLst>
          </p:cNvPr>
          <p:cNvSpPr txBox="1">
            <a:spLocks/>
          </p:cNvSpPr>
          <p:nvPr/>
        </p:nvSpPr>
        <p:spPr>
          <a:xfrm>
            <a:off x="1721724" y="4944216"/>
            <a:ext cx="1313194" cy="330072"/>
          </a:xfrm>
          <a:prstGeom prst="rect">
            <a:avLst/>
          </a:prstGeom>
          <a:solidFill>
            <a:schemeClr val="tx1"/>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solidFill>
                  <a:schemeClr val="bg1"/>
                </a:solidFill>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t>Site</a:t>
            </a:r>
          </a:p>
        </p:txBody>
      </p:sp>
      <p:sp>
        <p:nvSpPr>
          <p:cNvPr id="8" name="TextBox 7">
            <a:extLst>
              <a:ext uri="{FF2B5EF4-FFF2-40B4-BE49-F238E27FC236}">
                <a16:creationId xmlns:a16="http://schemas.microsoft.com/office/drawing/2014/main" id="{40EBE710-93B3-748D-8993-333CE5ECDA50}"/>
              </a:ext>
            </a:extLst>
          </p:cNvPr>
          <p:cNvSpPr txBox="1">
            <a:spLocks/>
          </p:cNvSpPr>
          <p:nvPr/>
        </p:nvSpPr>
        <p:spPr>
          <a:xfrm>
            <a:off x="2955627" y="5486537"/>
            <a:ext cx="1313194" cy="330072"/>
          </a:xfrm>
          <a:prstGeom prst="rect">
            <a:avLst/>
          </a:prstGeom>
          <a:solidFill>
            <a:srgbClr val="80162D"/>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Other Packages</a:t>
            </a:r>
          </a:p>
        </p:txBody>
      </p:sp>
      <p:sp>
        <p:nvSpPr>
          <p:cNvPr id="9" name="TextBox 8">
            <a:extLst>
              <a:ext uri="{FF2B5EF4-FFF2-40B4-BE49-F238E27FC236}">
                <a16:creationId xmlns:a16="http://schemas.microsoft.com/office/drawing/2014/main" id="{5ACDD4CD-978B-CA74-18E5-C98DAD10C429}"/>
              </a:ext>
            </a:extLst>
          </p:cNvPr>
          <p:cNvSpPr txBox="1">
            <a:spLocks/>
          </p:cNvSpPr>
          <p:nvPr/>
        </p:nvSpPr>
        <p:spPr>
          <a:xfrm>
            <a:off x="1181628" y="3317259"/>
            <a:ext cx="1313194" cy="330072"/>
          </a:xfrm>
          <a:prstGeom prst="rect">
            <a:avLst/>
          </a:prstGeom>
          <a:solidFill>
            <a:schemeClr val="tx2"/>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solidFill>
                  <a:schemeClr val="bg1"/>
                </a:solidFill>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t>HS&amp;E</a:t>
            </a:r>
          </a:p>
        </p:txBody>
      </p:sp>
      <p:sp>
        <p:nvSpPr>
          <p:cNvPr id="11" name="TextBox 10">
            <a:extLst>
              <a:ext uri="{FF2B5EF4-FFF2-40B4-BE49-F238E27FC236}">
                <a16:creationId xmlns:a16="http://schemas.microsoft.com/office/drawing/2014/main" id="{36C31F2D-6DB4-61DD-B4A1-8CBAA5CDD3D1}"/>
              </a:ext>
            </a:extLst>
          </p:cNvPr>
          <p:cNvSpPr txBox="1">
            <a:spLocks/>
          </p:cNvSpPr>
          <p:nvPr/>
        </p:nvSpPr>
        <p:spPr>
          <a:xfrm>
            <a:off x="815844" y="3859578"/>
            <a:ext cx="1313194" cy="330072"/>
          </a:xfrm>
          <a:prstGeom prst="rect">
            <a:avLst/>
          </a:prstGeom>
          <a:solidFill>
            <a:schemeClr val="accent2">
              <a:lumMod val="75000"/>
            </a:schemeClr>
          </a:solidFill>
          <a:ln w="6350">
            <a:noFill/>
            <a:miter lim="800000"/>
            <a:headEnd/>
            <a:tailEnd/>
          </a:ln>
        </p:spPr>
        <p:txBody>
          <a:bodyPr vert="horz" wrap="square" lIns="108000" tIns="72000" rIns="108000" bIns="72000" numCol="1" anchor="t" anchorCtr="0" compatLnSpc="1">
            <a:prstTxWarp prst="textNoShape">
              <a:avLst/>
            </a:prstTxWarp>
            <a:spAutoFit/>
          </a:bodyPr>
          <a:lstStyle>
            <a:defPPr>
              <a:defRPr lang="en-US"/>
            </a:defPPr>
            <a:lvl1pPr lvl="0" indent="0" fontAlgn="base">
              <a:lnSpc>
                <a:spcPct val="100000"/>
              </a:lnSpc>
              <a:spcBef>
                <a:spcPts val="0"/>
              </a:spcBef>
              <a:spcAft>
                <a:spcPct val="0"/>
              </a:spcAft>
              <a:buClr>
                <a:schemeClr val="tx1"/>
              </a:buClr>
              <a:buFont typeface="Arial" panose="020B0604020202020204" pitchFamily="34" charset="0"/>
              <a:buNone/>
              <a:defRPr sz="1200" b="1" kern="0">
                <a:latin typeface="Lato Black" panose="020F0A02020204030203" pitchFamily="34" charset="0"/>
                <a:ea typeface="Lato" panose="020F0502020204030203" pitchFamily="34" charset="0"/>
                <a:cs typeface="Lato" panose="020F0502020204030203" pitchFamily="34" charset="0"/>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algn="ctr"/>
            <a:r>
              <a:rPr lang="en-GB" dirty="0">
                <a:solidFill>
                  <a:schemeClr val="bg1"/>
                </a:solidFill>
              </a:rPr>
              <a:t>Contracts</a:t>
            </a:r>
          </a:p>
        </p:txBody>
      </p:sp>
      <p:cxnSp>
        <p:nvCxnSpPr>
          <p:cNvPr id="34" name="Curved Connector 33">
            <a:extLst>
              <a:ext uri="{FF2B5EF4-FFF2-40B4-BE49-F238E27FC236}">
                <a16:creationId xmlns:a16="http://schemas.microsoft.com/office/drawing/2014/main" id="{2DEA8B78-40F5-7DD8-1D63-426CA432D4AE}"/>
              </a:ext>
            </a:extLst>
          </p:cNvPr>
          <p:cNvCxnSpPr>
            <a:endCxn id="558" idx="1"/>
          </p:cNvCxnSpPr>
          <p:nvPr/>
        </p:nvCxnSpPr>
        <p:spPr>
          <a:xfrm>
            <a:off x="3034918" y="2939976"/>
            <a:ext cx="1233903" cy="75924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9EB3A1E2-B523-D0C9-1CB3-ACE41AA6F2FD}"/>
              </a:ext>
            </a:extLst>
          </p:cNvPr>
          <p:cNvCxnSpPr>
            <a:cxnSpLocks/>
            <a:stCxn id="561" idx="2"/>
            <a:endCxn id="9" idx="3"/>
          </p:cNvCxnSpPr>
          <p:nvPr/>
        </p:nvCxnSpPr>
        <p:spPr>
          <a:xfrm rot="5400000">
            <a:off x="2593722" y="2463793"/>
            <a:ext cx="919602" cy="1117402"/>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1D4466D0-8505-B7F7-EF9F-F47BE7E6B1F4}"/>
              </a:ext>
            </a:extLst>
          </p:cNvPr>
          <p:cNvCxnSpPr>
            <a:cxnSpLocks/>
            <a:stCxn id="560" idx="1"/>
            <a:endCxn id="11" idx="3"/>
          </p:cNvCxnSpPr>
          <p:nvPr/>
        </p:nvCxnSpPr>
        <p:spPr>
          <a:xfrm rot="10800000" flipV="1">
            <a:off x="2129039" y="3048440"/>
            <a:ext cx="1765421" cy="97617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E0484772-F461-DE81-BCE8-29E77F101CE2}"/>
              </a:ext>
            </a:extLst>
          </p:cNvPr>
          <p:cNvCxnSpPr>
            <a:cxnSpLocks/>
            <a:stCxn id="560" idx="1"/>
            <a:endCxn id="562" idx="1"/>
          </p:cNvCxnSpPr>
          <p:nvPr/>
        </p:nvCxnSpPr>
        <p:spPr>
          <a:xfrm rot="10800000" flipH="1" flipV="1">
            <a:off x="3894458" y="3048440"/>
            <a:ext cx="381417" cy="1301566"/>
          </a:xfrm>
          <a:prstGeom prst="curvedConnector3">
            <a:avLst>
              <a:gd name="adj1" fmla="val -59934"/>
            </a:avLst>
          </a:prstGeom>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95F1EDE7-3E3C-CD49-6DD3-1D033E2C3B71}"/>
              </a:ext>
            </a:extLst>
          </p:cNvPr>
          <p:cNvCxnSpPr>
            <a:cxnSpLocks/>
            <a:stCxn id="558" idx="1"/>
            <a:endCxn id="562" idx="1"/>
          </p:cNvCxnSpPr>
          <p:nvPr/>
        </p:nvCxnSpPr>
        <p:spPr>
          <a:xfrm rot="10800000" flipH="1" flipV="1">
            <a:off x="4268820" y="3699222"/>
            <a:ext cx="7055" cy="650783"/>
          </a:xfrm>
          <a:prstGeom prst="curvedConnector3">
            <a:avLst>
              <a:gd name="adj1" fmla="val -3240255"/>
            </a:avLst>
          </a:prstGeom>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468240CC-6983-A362-BE5F-04DFC8040176}"/>
              </a:ext>
            </a:extLst>
          </p:cNvPr>
          <p:cNvCxnSpPr>
            <a:cxnSpLocks/>
            <a:stCxn id="561" idx="2"/>
            <a:endCxn id="5" idx="3"/>
          </p:cNvCxnSpPr>
          <p:nvPr/>
        </p:nvCxnSpPr>
        <p:spPr>
          <a:xfrm rot="5400000">
            <a:off x="3134930" y="2462681"/>
            <a:ext cx="377283" cy="577306"/>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50620FB9-BC9E-166F-03B5-8938A7F13FE0}"/>
              </a:ext>
            </a:extLst>
          </p:cNvPr>
          <p:cNvCxnSpPr>
            <a:cxnSpLocks/>
            <a:stCxn id="561" idx="2"/>
            <a:endCxn id="560" idx="1"/>
          </p:cNvCxnSpPr>
          <p:nvPr/>
        </p:nvCxnSpPr>
        <p:spPr>
          <a:xfrm rot="16200000" flipH="1">
            <a:off x="3510468" y="2664448"/>
            <a:ext cx="485747" cy="282235"/>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EFAD9238-95CF-D2DF-BCE7-513D13C9DECD}"/>
              </a:ext>
            </a:extLst>
          </p:cNvPr>
          <p:cNvCxnSpPr>
            <a:cxnSpLocks/>
            <a:stCxn id="561" idx="2"/>
            <a:endCxn id="559" idx="1"/>
          </p:cNvCxnSpPr>
          <p:nvPr/>
        </p:nvCxnSpPr>
        <p:spPr>
          <a:xfrm rot="16200000" flipH="1">
            <a:off x="2534293" y="3640623"/>
            <a:ext cx="2438096" cy="282235"/>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D3CB1BB7-1EEB-24BF-B7AA-DC320B1D7AD5}"/>
              </a:ext>
            </a:extLst>
          </p:cNvPr>
          <p:cNvCxnSpPr>
            <a:cxnSpLocks/>
            <a:stCxn id="5" idx="3"/>
            <a:endCxn id="9" idx="3"/>
          </p:cNvCxnSpPr>
          <p:nvPr/>
        </p:nvCxnSpPr>
        <p:spPr>
          <a:xfrm flipH="1">
            <a:off x="2494822" y="2939976"/>
            <a:ext cx="540096" cy="542319"/>
          </a:xfrm>
          <a:prstGeom prst="curvedConnector3">
            <a:avLst>
              <a:gd name="adj1" fmla="val -42326"/>
            </a:avLst>
          </a:prstGeom>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E396EA71-7489-E6DA-0956-E074F699D3E2}"/>
              </a:ext>
            </a:extLst>
          </p:cNvPr>
          <p:cNvCxnSpPr>
            <a:cxnSpLocks/>
            <a:stCxn id="11" idx="3"/>
            <a:endCxn id="562" idx="1"/>
          </p:cNvCxnSpPr>
          <p:nvPr/>
        </p:nvCxnSpPr>
        <p:spPr>
          <a:xfrm>
            <a:off x="2129038" y="4024614"/>
            <a:ext cx="2146838" cy="32539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9" name="Curved Connector 448">
            <a:extLst>
              <a:ext uri="{FF2B5EF4-FFF2-40B4-BE49-F238E27FC236}">
                <a16:creationId xmlns:a16="http://schemas.microsoft.com/office/drawing/2014/main" id="{180B5514-B78A-148C-C7B5-6F256A530774}"/>
              </a:ext>
            </a:extLst>
          </p:cNvPr>
          <p:cNvCxnSpPr>
            <a:cxnSpLocks/>
            <a:stCxn id="4" idx="3"/>
            <a:endCxn id="558" idx="1"/>
          </p:cNvCxnSpPr>
          <p:nvPr/>
        </p:nvCxnSpPr>
        <p:spPr>
          <a:xfrm flipV="1">
            <a:off x="2494822" y="3699223"/>
            <a:ext cx="1773999" cy="86771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2" name="Curved Connector 451">
            <a:extLst>
              <a:ext uri="{FF2B5EF4-FFF2-40B4-BE49-F238E27FC236}">
                <a16:creationId xmlns:a16="http://schemas.microsoft.com/office/drawing/2014/main" id="{0250A9D1-17B9-4E30-9BC9-05873227E9E1}"/>
              </a:ext>
            </a:extLst>
          </p:cNvPr>
          <p:cNvCxnSpPr>
            <a:cxnSpLocks/>
            <a:stCxn id="4" idx="3"/>
          </p:cNvCxnSpPr>
          <p:nvPr/>
        </p:nvCxnSpPr>
        <p:spPr>
          <a:xfrm flipV="1">
            <a:off x="2494822" y="2562690"/>
            <a:ext cx="1117401" cy="2004243"/>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459" name="Curved Connector 458">
            <a:extLst>
              <a:ext uri="{FF2B5EF4-FFF2-40B4-BE49-F238E27FC236}">
                <a16:creationId xmlns:a16="http://schemas.microsoft.com/office/drawing/2014/main" id="{3E27C603-8D97-4D40-3C91-049E2D7E08DC}"/>
              </a:ext>
            </a:extLst>
          </p:cNvPr>
          <p:cNvCxnSpPr>
            <a:cxnSpLocks/>
            <a:stCxn id="11" idx="3"/>
            <a:endCxn id="561" idx="2"/>
          </p:cNvCxnSpPr>
          <p:nvPr/>
        </p:nvCxnSpPr>
        <p:spPr>
          <a:xfrm flipV="1">
            <a:off x="2129038" y="2562693"/>
            <a:ext cx="1483186" cy="146192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07" name="Curved Connector 506">
            <a:extLst>
              <a:ext uri="{FF2B5EF4-FFF2-40B4-BE49-F238E27FC236}">
                <a16:creationId xmlns:a16="http://schemas.microsoft.com/office/drawing/2014/main" id="{6276C504-6629-3CB4-3B1B-598E11C1DC51}"/>
              </a:ext>
            </a:extLst>
          </p:cNvPr>
          <p:cNvCxnSpPr>
            <a:cxnSpLocks/>
            <a:stCxn id="562" idx="1"/>
            <a:endCxn id="8" idx="0"/>
          </p:cNvCxnSpPr>
          <p:nvPr/>
        </p:nvCxnSpPr>
        <p:spPr>
          <a:xfrm rot="10800000" flipV="1">
            <a:off x="3612224" y="4350005"/>
            <a:ext cx="663652" cy="113653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14" name="Curved Connector 513">
            <a:extLst>
              <a:ext uri="{FF2B5EF4-FFF2-40B4-BE49-F238E27FC236}">
                <a16:creationId xmlns:a16="http://schemas.microsoft.com/office/drawing/2014/main" id="{F98DF36C-1BE0-2D89-49E1-38F5C4DA5AED}"/>
              </a:ext>
            </a:extLst>
          </p:cNvPr>
          <p:cNvCxnSpPr>
            <a:cxnSpLocks/>
            <a:stCxn id="559" idx="1"/>
            <a:endCxn id="8" idx="0"/>
          </p:cNvCxnSpPr>
          <p:nvPr/>
        </p:nvCxnSpPr>
        <p:spPr>
          <a:xfrm rot="10800000" flipV="1">
            <a:off x="3612225" y="5000789"/>
            <a:ext cx="282235" cy="485748"/>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18" name="Curved Connector 517">
            <a:extLst>
              <a:ext uri="{FF2B5EF4-FFF2-40B4-BE49-F238E27FC236}">
                <a16:creationId xmlns:a16="http://schemas.microsoft.com/office/drawing/2014/main" id="{75C79CF4-E47C-1853-70C8-52FDF7246EFB}"/>
              </a:ext>
            </a:extLst>
          </p:cNvPr>
          <p:cNvCxnSpPr>
            <a:cxnSpLocks/>
            <a:stCxn id="6" idx="3"/>
            <a:endCxn id="8" idx="0"/>
          </p:cNvCxnSpPr>
          <p:nvPr/>
        </p:nvCxnSpPr>
        <p:spPr>
          <a:xfrm>
            <a:off x="3034918" y="5109252"/>
            <a:ext cx="577306" cy="377285"/>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22" name="Curved Connector 521">
            <a:extLst>
              <a:ext uri="{FF2B5EF4-FFF2-40B4-BE49-F238E27FC236}">
                <a16:creationId xmlns:a16="http://schemas.microsoft.com/office/drawing/2014/main" id="{34450DA5-C53C-B995-3174-C7FEE48E25BD}"/>
              </a:ext>
            </a:extLst>
          </p:cNvPr>
          <p:cNvCxnSpPr>
            <a:cxnSpLocks/>
            <a:stCxn id="11" idx="3"/>
            <a:endCxn id="8" idx="0"/>
          </p:cNvCxnSpPr>
          <p:nvPr/>
        </p:nvCxnSpPr>
        <p:spPr>
          <a:xfrm>
            <a:off x="2129038" y="4024614"/>
            <a:ext cx="1483186" cy="1461923"/>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526" name="Curved Connector 525">
            <a:extLst>
              <a:ext uri="{FF2B5EF4-FFF2-40B4-BE49-F238E27FC236}">
                <a16:creationId xmlns:a16="http://schemas.microsoft.com/office/drawing/2014/main" id="{120ABA86-5A4D-312E-B8F3-7A4D1BEC21B3}"/>
              </a:ext>
            </a:extLst>
          </p:cNvPr>
          <p:cNvCxnSpPr>
            <a:cxnSpLocks/>
            <a:endCxn id="559" idx="1"/>
          </p:cNvCxnSpPr>
          <p:nvPr/>
        </p:nvCxnSpPr>
        <p:spPr>
          <a:xfrm flipV="1">
            <a:off x="3034917" y="5000789"/>
            <a:ext cx="859542" cy="10547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2" name="Curved Connector 531">
            <a:extLst>
              <a:ext uri="{FF2B5EF4-FFF2-40B4-BE49-F238E27FC236}">
                <a16:creationId xmlns:a16="http://schemas.microsoft.com/office/drawing/2014/main" id="{874FA7DF-00AA-3394-605B-D387075066E2}"/>
              </a:ext>
            </a:extLst>
          </p:cNvPr>
          <p:cNvCxnSpPr>
            <a:cxnSpLocks/>
            <a:stCxn id="6" idx="3"/>
            <a:endCxn id="9" idx="3"/>
          </p:cNvCxnSpPr>
          <p:nvPr/>
        </p:nvCxnSpPr>
        <p:spPr>
          <a:xfrm flipH="1" flipV="1">
            <a:off x="2494822" y="3482295"/>
            <a:ext cx="540096" cy="1626957"/>
          </a:xfrm>
          <a:prstGeom prst="curvedConnector3">
            <a:avLst>
              <a:gd name="adj1" fmla="val -42326"/>
            </a:avLst>
          </a:prstGeom>
        </p:spPr>
        <p:style>
          <a:lnRef idx="1">
            <a:schemeClr val="accent1"/>
          </a:lnRef>
          <a:fillRef idx="0">
            <a:schemeClr val="accent1"/>
          </a:fillRef>
          <a:effectRef idx="0">
            <a:schemeClr val="accent1"/>
          </a:effectRef>
          <a:fontRef idx="minor">
            <a:schemeClr val="tx1"/>
          </a:fontRef>
        </p:style>
      </p:cxnSp>
      <p:cxnSp>
        <p:nvCxnSpPr>
          <p:cNvPr id="546" name="Curved Connector 545">
            <a:extLst>
              <a:ext uri="{FF2B5EF4-FFF2-40B4-BE49-F238E27FC236}">
                <a16:creationId xmlns:a16="http://schemas.microsoft.com/office/drawing/2014/main" id="{01FFE64D-3F84-00B5-0961-41DCF4822DA4}"/>
              </a:ext>
            </a:extLst>
          </p:cNvPr>
          <p:cNvCxnSpPr>
            <a:cxnSpLocks/>
            <a:stCxn id="558" idx="1"/>
            <a:endCxn id="6" idx="3"/>
          </p:cNvCxnSpPr>
          <p:nvPr/>
        </p:nvCxnSpPr>
        <p:spPr>
          <a:xfrm rot="10800000" flipV="1">
            <a:off x="3034919" y="3699222"/>
            <a:ext cx="1233903" cy="141002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9" name="Curved Connector 548">
            <a:extLst>
              <a:ext uri="{FF2B5EF4-FFF2-40B4-BE49-F238E27FC236}">
                <a16:creationId xmlns:a16="http://schemas.microsoft.com/office/drawing/2014/main" id="{8D116042-21FE-05F8-60C8-8BCD6540DA25}"/>
              </a:ext>
            </a:extLst>
          </p:cNvPr>
          <p:cNvCxnSpPr>
            <a:cxnSpLocks/>
            <a:stCxn id="560" idx="1"/>
            <a:endCxn id="6" idx="3"/>
          </p:cNvCxnSpPr>
          <p:nvPr/>
        </p:nvCxnSpPr>
        <p:spPr>
          <a:xfrm rot="10800000" flipV="1">
            <a:off x="3034919" y="3048440"/>
            <a:ext cx="859541" cy="206081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4" name="Curved Connector 563">
            <a:extLst>
              <a:ext uri="{FF2B5EF4-FFF2-40B4-BE49-F238E27FC236}">
                <a16:creationId xmlns:a16="http://schemas.microsoft.com/office/drawing/2014/main" id="{305026EE-5DEF-00CA-626E-7A83AFF70AF7}"/>
              </a:ext>
            </a:extLst>
          </p:cNvPr>
          <p:cNvCxnSpPr>
            <a:cxnSpLocks/>
            <a:stCxn id="560" idx="1"/>
            <a:endCxn id="5" idx="3"/>
          </p:cNvCxnSpPr>
          <p:nvPr/>
        </p:nvCxnSpPr>
        <p:spPr>
          <a:xfrm rot="10800000">
            <a:off x="3034919" y="2939976"/>
            <a:ext cx="859541" cy="10846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8" name="Curved Connector 567">
            <a:extLst>
              <a:ext uri="{FF2B5EF4-FFF2-40B4-BE49-F238E27FC236}">
                <a16:creationId xmlns:a16="http://schemas.microsoft.com/office/drawing/2014/main" id="{90201C4E-59B6-7C01-0E8B-F4425EA3F571}"/>
              </a:ext>
            </a:extLst>
          </p:cNvPr>
          <p:cNvCxnSpPr>
            <a:cxnSpLocks/>
            <a:stCxn id="560" idx="1"/>
            <a:endCxn id="558" idx="1"/>
          </p:cNvCxnSpPr>
          <p:nvPr/>
        </p:nvCxnSpPr>
        <p:spPr>
          <a:xfrm rot="10800000" flipH="1" flipV="1">
            <a:off x="3894459" y="3048439"/>
            <a:ext cx="374362" cy="650783"/>
          </a:xfrm>
          <a:prstGeom prst="curvedConnector3">
            <a:avLst>
              <a:gd name="adj1" fmla="val -132904"/>
            </a:avLst>
          </a:prstGeom>
        </p:spPr>
        <p:style>
          <a:lnRef idx="1">
            <a:schemeClr val="accent1"/>
          </a:lnRef>
          <a:fillRef idx="0">
            <a:schemeClr val="accent1"/>
          </a:fillRef>
          <a:effectRef idx="0">
            <a:schemeClr val="accent1"/>
          </a:effectRef>
          <a:fontRef idx="minor">
            <a:schemeClr val="tx1"/>
          </a:fontRef>
        </p:style>
      </p:cxnSp>
      <p:sp>
        <p:nvSpPr>
          <p:cNvPr id="575" name="TextBox 574">
            <a:extLst>
              <a:ext uri="{FF2B5EF4-FFF2-40B4-BE49-F238E27FC236}">
                <a16:creationId xmlns:a16="http://schemas.microsoft.com/office/drawing/2014/main" id="{1930C25A-E191-E3FD-7D59-42F79A9AAD1F}"/>
              </a:ext>
            </a:extLst>
          </p:cNvPr>
          <p:cNvSpPr txBox="1">
            <a:spLocks noChangeArrowheads="1"/>
          </p:cNvSpPr>
          <p:nvPr/>
        </p:nvSpPr>
        <p:spPr bwMode="auto">
          <a:xfrm>
            <a:off x="6284010" y="1465435"/>
            <a:ext cx="5254384" cy="495108"/>
          </a:xfrm>
          <a:prstGeom prst="rect">
            <a:avLst/>
          </a:prstGeom>
          <a:solidFill>
            <a:schemeClr val="tx2"/>
          </a:solidFill>
          <a:ln w="6350">
            <a:noFill/>
            <a:miter lim="800000"/>
            <a:headEnd/>
            <a:tailEnd/>
          </a:ln>
        </p:spPr>
        <p:txBody>
          <a:bodyPr vert="horz" wrap="square" lIns="216000" tIns="108000" rIns="216000" bIns="108000" numCol="1" anchor="t" anchorCtr="0" compatLnSpc="1">
            <a:prstTxWarp prst="textNoShape">
              <a:avLst/>
            </a:prstTxWarp>
            <a:spAutoFit/>
          </a:bodyPr>
          <a:lstStyle>
            <a:defPPr>
              <a:defRPr lang="en-US"/>
            </a:defPPr>
            <a:lvl1pPr indent="0" fontAlgn="base">
              <a:lnSpc>
                <a:spcPct val="100000"/>
              </a:lnSpc>
              <a:spcBef>
                <a:spcPts val="300"/>
              </a:spcBef>
              <a:spcAft>
                <a:spcPct val="0"/>
              </a:spcAft>
              <a:buClr>
                <a:schemeClr val="tx1"/>
              </a:buClr>
              <a:buFont typeface="Arial" panose="020B0604020202020204" pitchFamily="34" charset="0"/>
              <a:buNone/>
              <a:defRPr sz="1600" b="1" kern="0">
                <a:solidFill>
                  <a:schemeClr val="bg1"/>
                </a:solidFill>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lvl="0">
              <a:spcBef>
                <a:spcPts val="0"/>
              </a:spcBef>
            </a:pPr>
            <a:r>
              <a:rPr lang="en-GB" sz="1800" dirty="0">
                <a:latin typeface="Lato Black" panose="020F0A02020204030203" pitchFamily="34" charset="0"/>
                <a:ea typeface="Lato" panose="020F0502020204030203" pitchFamily="34" charset="0"/>
                <a:cs typeface="Lato" panose="020F0502020204030203" pitchFamily="34" charset="0"/>
              </a:rPr>
              <a:t>…which gets in the way of performance</a:t>
            </a:r>
          </a:p>
        </p:txBody>
      </p:sp>
      <p:sp>
        <p:nvSpPr>
          <p:cNvPr id="128" name="TextBox 127">
            <a:extLst>
              <a:ext uri="{FF2B5EF4-FFF2-40B4-BE49-F238E27FC236}">
                <a16:creationId xmlns:a16="http://schemas.microsoft.com/office/drawing/2014/main" id="{34F39F90-3E21-B88A-9151-99C84BE6B15B}"/>
              </a:ext>
            </a:extLst>
          </p:cNvPr>
          <p:cNvSpPr txBox="1"/>
          <p:nvPr/>
        </p:nvSpPr>
        <p:spPr>
          <a:xfrm>
            <a:off x="6461760" y="2086319"/>
            <a:ext cx="1819409" cy="338554"/>
          </a:xfrm>
          <a:prstGeom prst="rect">
            <a:avLst/>
          </a:prstGeom>
          <a:noFill/>
        </p:spPr>
        <p:txBody>
          <a:bodyPr wrap="none" rtlCol="0">
            <a:spAutoFit/>
          </a:bodyPr>
          <a:lstStyle/>
          <a:p>
            <a:r>
              <a:rPr lang="en-GB" sz="1600" b="1" dirty="0"/>
              <a:t>Schedule Estimates</a:t>
            </a:r>
          </a:p>
        </p:txBody>
      </p:sp>
      <p:sp>
        <p:nvSpPr>
          <p:cNvPr id="129" name="TextBox 128">
            <a:extLst>
              <a:ext uri="{FF2B5EF4-FFF2-40B4-BE49-F238E27FC236}">
                <a16:creationId xmlns:a16="http://schemas.microsoft.com/office/drawing/2014/main" id="{D5DB28B6-191C-37C2-DEA7-8B279340CA08}"/>
              </a:ext>
            </a:extLst>
          </p:cNvPr>
          <p:cNvSpPr txBox="1"/>
          <p:nvPr/>
        </p:nvSpPr>
        <p:spPr>
          <a:xfrm>
            <a:off x="6381807" y="3293653"/>
            <a:ext cx="634020" cy="307777"/>
          </a:xfrm>
          <a:prstGeom prst="rect">
            <a:avLst/>
          </a:prstGeom>
          <a:noFill/>
        </p:spPr>
        <p:txBody>
          <a:bodyPr wrap="none" rtlCol="0">
            <a:spAutoFit/>
          </a:bodyPr>
          <a:lstStyle/>
          <a:p>
            <a:r>
              <a:rPr lang="en-GB" sz="1400" b="1" dirty="0"/>
              <a:t>Faster</a:t>
            </a:r>
          </a:p>
        </p:txBody>
      </p:sp>
      <p:sp>
        <p:nvSpPr>
          <p:cNvPr id="130" name="TextBox 129">
            <a:extLst>
              <a:ext uri="{FF2B5EF4-FFF2-40B4-BE49-F238E27FC236}">
                <a16:creationId xmlns:a16="http://schemas.microsoft.com/office/drawing/2014/main" id="{555B8943-8171-740C-2AB1-91BCF58444A7}"/>
              </a:ext>
            </a:extLst>
          </p:cNvPr>
          <p:cNvSpPr txBox="1"/>
          <p:nvPr/>
        </p:nvSpPr>
        <p:spPr>
          <a:xfrm>
            <a:off x="10757910" y="3293653"/>
            <a:ext cx="695896" cy="307777"/>
          </a:xfrm>
          <a:prstGeom prst="rect">
            <a:avLst/>
          </a:prstGeom>
          <a:noFill/>
        </p:spPr>
        <p:txBody>
          <a:bodyPr wrap="none" rtlCol="0">
            <a:spAutoFit/>
          </a:bodyPr>
          <a:lstStyle/>
          <a:p>
            <a:pPr algn="r"/>
            <a:r>
              <a:rPr lang="en-GB" sz="1400" b="1" dirty="0"/>
              <a:t>Slower</a:t>
            </a:r>
          </a:p>
        </p:txBody>
      </p:sp>
      <p:sp>
        <p:nvSpPr>
          <p:cNvPr id="132" name="Left Arrow 131">
            <a:extLst>
              <a:ext uri="{FF2B5EF4-FFF2-40B4-BE49-F238E27FC236}">
                <a16:creationId xmlns:a16="http://schemas.microsoft.com/office/drawing/2014/main" id="{6C5FFF53-8755-BDBA-5C9B-4C579CC82BC8}"/>
              </a:ext>
            </a:extLst>
          </p:cNvPr>
          <p:cNvSpPr/>
          <p:nvPr/>
        </p:nvSpPr>
        <p:spPr>
          <a:xfrm>
            <a:off x="7519595" y="2843415"/>
            <a:ext cx="1271727" cy="301585"/>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31B6D1E5-B35B-7141-140C-B9F15F8D8F90}"/>
              </a:ext>
            </a:extLst>
          </p:cNvPr>
          <p:cNvSpPr txBox="1"/>
          <p:nvPr/>
        </p:nvSpPr>
        <p:spPr>
          <a:xfrm>
            <a:off x="7422060" y="2640926"/>
            <a:ext cx="1378517" cy="692497"/>
          </a:xfrm>
          <a:prstGeom prst="rect">
            <a:avLst/>
          </a:prstGeom>
          <a:noFill/>
          <a:ln>
            <a:noFill/>
          </a:ln>
        </p:spPr>
        <p:txBody>
          <a:bodyPr wrap="square" rtlCol="0">
            <a:spAutoFit/>
          </a:bodyPr>
          <a:lstStyle/>
          <a:p>
            <a:pPr algn="r">
              <a:spcBef>
                <a:spcPts val="1800"/>
              </a:spcBef>
            </a:pPr>
            <a:r>
              <a:rPr lang="en-GB" sz="1200" b="1" dirty="0">
                <a:solidFill>
                  <a:srgbClr val="00B050"/>
                </a:solidFill>
              </a:rPr>
              <a:t>Needs </a:t>
            </a:r>
          </a:p>
          <a:p>
            <a:pPr algn="r">
              <a:spcBef>
                <a:spcPts val="1800"/>
              </a:spcBef>
            </a:pPr>
            <a:r>
              <a:rPr lang="en-GB" sz="1200" b="1" dirty="0">
                <a:solidFill>
                  <a:srgbClr val="00B050"/>
                </a:solidFill>
              </a:rPr>
              <a:t>Collaboration</a:t>
            </a:r>
          </a:p>
        </p:txBody>
      </p:sp>
      <p:sp>
        <p:nvSpPr>
          <p:cNvPr id="134" name="Left Arrow 133">
            <a:extLst>
              <a:ext uri="{FF2B5EF4-FFF2-40B4-BE49-F238E27FC236}">
                <a16:creationId xmlns:a16="http://schemas.microsoft.com/office/drawing/2014/main" id="{8FFE90E8-4D0F-2FBA-D6C9-3BB89F6F9DB9}"/>
              </a:ext>
            </a:extLst>
          </p:cNvPr>
          <p:cNvSpPr/>
          <p:nvPr/>
        </p:nvSpPr>
        <p:spPr>
          <a:xfrm flipH="1">
            <a:off x="9051664" y="2840233"/>
            <a:ext cx="1271727" cy="301585"/>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9" name="TextBox 138">
            <a:extLst>
              <a:ext uri="{FF2B5EF4-FFF2-40B4-BE49-F238E27FC236}">
                <a16:creationId xmlns:a16="http://schemas.microsoft.com/office/drawing/2014/main" id="{BA8607BB-E554-19E1-937C-3B0B0C7480DB}"/>
              </a:ext>
            </a:extLst>
          </p:cNvPr>
          <p:cNvSpPr txBox="1"/>
          <p:nvPr/>
        </p:nvSpPr>
        <p:spPr>
          <a:xfrm>
            <a:off x="8954129" y="2637744"/>
            <a:ext cx="1378517" cy="692497"/>
          </a:xfrm>
          <a:prstGeom prst="rect">
            <a:avLst/>
          </a:prstGeom>
          <a:noFill/>
          <a:ln>
            <a:noFill/>
          </a:ln>
        </p:spPr>
        <p:txBody>
          <a:bodyPr wrap="square" rtlCol="0">
            <a:spAutoFit/>
          </a:bodyPr>
          <a:lstStyle/>
          <a:p>
            <a:pPr>
              <a:spcBef>
                <a:spcPts val="1800"/>
              </a:spcBef>
            </a:pPr>
            <a:r>
              <a:rPr lang="en-GB" sz="1200" b="1" dirty="0">
                <a:solidFill>
                  <a:schemeClr val="accent6"/>
                </a:solidFill>
              </a:rPr>
              <a:t>Driven by </a:t>
            </a:r>
          </a:p>
          <a:p>
            <a:pPr>
              <a:spcBef>
                <a:spcPts val="1800"/>
              </a:spcBef>
            </a:pPr>
            <a:r>
              <a:rPr lang="en-GB" sz="1200" b="1" dirty="0">
                <a:solidFill>
                  <a:schemeClr val="accent6"/>
                </a:solidFill>
              </a:rPr>
              <a:t>Disconnection</a:t>
            </a:r>
          </a:p>
        </p:txBody>
      </p:sp>
      <p:sp>
        <p:nvSpPr>
          <p:cNvPr id="145" name="TextBox 144">
            <a:extLst>
              <a:ext uri="{FF2B5EF4-FFF2-40B4-BE49-F238E27FC236}">
                <a16:creationId xmlns:a16="http://schemas.microsoft.com/office/drawing/2014/main" id="{3220E13B-33DB-71F5-A158-01D4906B8928}"/>
              </a:ext>
            </a:extLst>
          </p:cNvPr>
          <p:cNvSpPr txBox="1"/>
          <p:nvPr/>
        </p:nvSpPr>
        <p:spPr>
          <a:xfrm>
            <a:off x="6284010" y="4311231"/>
            <a:ext cx="5254384" cy="1785104"/>
          </a:xfrm>
          <a:prstGeom prst="rect">
            <a:avLst/>
          </a:prstGeom>
          <a:noFill/>
        </p:spPr>
        <p:txBody>
          <a:bodyPr wrap="square" rtlCol="0">
            <a:spAutoFit/>
          </a:bodyPr>
          <a:lstStyle/>
          <a:p>
            <a:pPr>
              <a:spcBef>
                <a:spcPts val="600"/>
              </a:spcBef>
            </a:pPr>
            <a:r>
              <a:rPr lang="en-GB" b="1" dirty="0"/>
              <a:t>Collaboration must be grown</a:t>
            </a:r>
          </a:p>
          <a:p>
            <a:pPr marL="285750" indent="-285750">
              <a:spcBef>
                <a:spcPts val="600"/>
              </a:spcBef>
              <a:buFont typeface="Arial" panose="020B0604020202020204" pitchFamily="34" charset="0"/>
              <a:buChar char="•"/>
            </a:pPr>
            <a:r>
              <a:rPr lang="en-GB" dirty="0"/>
              <a:t>Right partners</a:t>
            </a:r>
          </a:p>
          <a:p>
            <a:pPr marL="285750" indent="-285750">
              <a:spcBef>
                <a:spcPts val="600"/>
              </a:spcBef>
              <a:buFont typeface="Arial" panose="020B0604020202020204" pitchFamily="34" charset="0"/>
              <a:buChar char="•"/>
            </a:pPr>
            <a:r>
              <a:rPr lang="en-GB" dirty="0"/>
              <a:t>Right team &amp; mindset</a:t>
            </a:r>
          </a:p>
          <a:p>
            <a:pPr marL="285750" indent="-285750">
              <a:spcBef>
                <a:spcPts val="600"/>
              </a:spcBef>
              <a:buFont typeface="Arial" panose="020B0604020202020204" pitchFamily="34" charset="0"/>
              <a:buChar char="•"/>
            </a:pPr>
            <a:r>
              <a:rPr lang="en-GB" dirty="0"/>
              <a:t>Right incentives</a:t>
            </a:r>
          </a:p>
          <a:p>
            <a:pPr marL="285750" indent="-285750">
              <a:spcBef>
                <a:spcPts val="600"/>
              </a:spcBef>
              <a:buFont typeface="Arial" panose="020B0604020202020204" pitchFamily="34" charset="0"/>
              <a:buChar char="•"/>
            </a:pPr>
            <a:r>
              <a:rPr lang="en-GB" b="1" i="1" dirty="0">
                <a:solidFill>
                  <a:schemeClr val="accent6"/>
                </a:solidFill>
              </a:rPr>
              <a:t>Everyone can win</a:t>
            </a:r>
          </a:p>
        </p:txBody>
      </p:sp>
      <p:sp>
        <p:nvSpPr>
          <p:cNvPr id="146" name="TextBox 145">
            <a:extLst>
              <a:ext uri="{FF2B5EF4-FFF2-40B4-BE49-F238E27FC236}">
                <a16:creationId xmlns:a16="http://schemas.microsoft.com/office/drawing/2014/main" id="{98A4F476-FEA4-40CE-54DD-00EB31F8405F}"/>
              </a:ext>
            </a:extLst>
          </p:cNvPr>
          <p:cNvSpPr txBox="1"/>
          <p:nvPr/>
        </p:nvSpPr>
        <p:spPr>
          <a:xfrm>
            <a:off x="9157082" y="4313117"/>
            <a:ext cx="2381312" cy="1785104"/>
          </a:xfrm>
          <a:prstGeom prst="rect">
            <a:avLst/>
          </a:prstGeom>
          <a:noFill/>
        </p:spPr>
        <p:txBody>
          <a:bodyPr wrap="square" rtlCol="0">
            <a:spAutoFit/>
          </a:bodyPr>
          <a:lstStyle/>
          <a:p>
            <a:pPr>
              <a:spcBef>
                <a:spcPts val="600"/>
              </a:spcBef>
            </a:pPr>
            <a:r>
              <a:rPr lang="en-GB" b="1" dirty="0"/>
              <a:t> </a:t>
            </a:r>
          </a:p>
          <a:p>
            <a:pPr marL="285750" indent="-285750">
              <a:spcBef>
                <a:spcPts val="600"/>
              </a:spcBef>
              <a:buFont typeface="Arial" panose="020B0604020202020204" pitchFamily="34" charset="0"/>
              <a:buChar char="•"/>
            </a:pPr>
            <a:r>
              <a:rPr lang="en-GB" dirty="0"/>
              <a:t>Trust that is built</a:t>
            </a:r>
          </a:p>
          <a:p>
            <a:pPr marL="285750" indent="-285750">
              <a:spcBef>
                <a:spcPts val="600"/>
              </a:spcBef>
              <a:buFont typeface="Arial" panose="020B0604020202020204" pitchFamily="34" charset="0"/>
              <a:buChar char="•"/>
            </a:pPr>
            <a:r>
              <a:rPr lang="en-GB" dirty="0"/>
              <a:t>Early engagement</a:t>
            </a:r>
          </a:p>
          <a:p>
            <a:pPr marL="285750" indent="-285750">
              <a:spcBef>
                <a:spcPts val="600"/>
              </a:spcBef>
              <a:buFont typeface="Arial" panose="020B0604020202020204" pitchFamily="34" charset="0"/>
              <a:buChar char="•"/>
            </a:pPr>
            <a:r>
              <a:rPr lang="en-GB" dirty="0"/>
              <a:t>Transparency</a:t>
            </a:r>
          </a:p>
          <a:p>
            <a:pPr marL="285750" indent="-285750">
              <a:spcBef>
                <a:spcPts val="600"/>
              </a:spcBef>
              <a:buFont typeface="Arial" panose="020B0604020202020204" pitchFamily="34" charset="0"/>
              <a:buChar char="•"/>
            </a:pPr>
            <a:r>
              <a:rPr lang="en-GB" dirty="0"/>
              <a:t>Stability</a:t>
            </a:r>
          </a:p>
        </p:txBody>
      </p:sp>
      <p:sp>
        <p:nvSpPr>
          <p:cNvPr id="574" name="TextBox 4">
            <a:extLst>
              <a:ext uri="{FF2B5EF4-FFF2-40B4-BE49-F238E27FC236}">
                <a16:creationId xmlns:a16="http://schemas.microsoft.com/office/drawing/2014/main" id="{4F23C0FB-86D7-F811-96F9-724338511347}"/>
              </a:ext>
            </a:extLst>
          </p:cNvPr>
          <p:cNvSpPr txBox="1">
            <a:spLocks noChangeArrowheads="1"/>
          </p:cNvSpPr>
          <p:nvPr/>
        </p:nvSpPr>
        <p:spPr bwMode="auto">
          <a:xfrm>
            <a:off x="6282307" y="1960543"/>
            <a:ext cx="5254384" cy="2148873"/>
          </a:xfrm>
          <a:prstGeom prst="rect">
            <a:avLst/>
          </a:prstGeom>
          <a:solidFill>
            <a:srgbClr val="B8E1E2">
              <a:alpha val="29804"/>
            </a:srgb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endParaRPr lang="en-GB" sz="1600" b="1" dirty="0">
              <a:latin typeface="Lato Black" panose="020F0A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0972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a:extLst>
              <a:ext uri="{FF2B5EF4-FFF2-40B4-BE49-F238E27FC236}">
                <a16:creationId xmlns:a16="http://schemas.microsoft.com/office/drawing/2014/main" id="{BE9E78C9-1488-AD03-5170-1B7ADE6AEC31}"/>
              </a:ext>
            </a:extLst>
          </p:cNvPr>
          <p:cNvGraphicFramePr>
            <a:graphicFrameLocks noChangeAspect="1"/>
          </p:cNvGraphicFramePr>
          <p:nvPr>
            <p:custDataLst>
              <p:tags r:id="rId1"/>
            </p:custDataLst>
            <p:extLst>
              <p:ext uri="{D42A27DB-BD31-4B8C-83A1-F6EECF244321}">
                <p14:modId xmlns:p14="http://schemas.microsoft.com/office/powerpoint/2010/main" val="180854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91" name="Object 90" hidden="1">
                        <a:extLst>
                          <a:ext uri="{FF2B5EF4-FFF2-40B4-BE49-F238E27FC236}">
                            <a16:creationId xmlns:a16="http://schemas.microsoft.com/office/drawing/2014/main" id="{BE9E78C9-1488-AD03-5170-1B7ADE6AEC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F024DA0-50D2-0902-1893-B57FFF2A5269}"/>
              </a:ext>
            </a:extLst>
          </p:cNvPr>
          <p:cNvSpPr>
            <a:spLocks noGrp="1"/>
          </p:cNvSpPr>
          <p:nvPr>
            <p:ph type="title"/>
          </p:nvPr>
        </p:nvSpPr>
        <p:spPr/>
        <p:txBody>
          <a:bodyPr vert="horz"/>
          <a:lstStyle/>
          <a:p>
            <a:r>
              <a:rPr lang="en-US" b="1" i="0" u="none" strike="noStrike" dirty="0">
                <a:solidFill>
                  <a:schemeClr val="tx1">
                    <a:lumMod val="95000"/>
                    <a:lumOff val="5000"/>
                  </a:schemeClr>
                </a:solidFill>
                <a:effectLst/>
                <a:latin typeface="+mn-lt"/>
              </a:rPr>
              <a:t>We have found five areas that drive</a:t>
            </a:r>
            <a:r>
              <a:rPr lang="en-US" i="0" u="none" strike="noStrike" dirty="0">
                <a:solidFill>
                  <a:schemeClr val="tx1">
                    <a:lumMod val="95000"/>
                    <a:lumOff val="5000"/>
                  </a:schemeClr>
                </a:solidFill>
                <a:effectLst/>
                <a:latin typeface="+mn-lt"/>
              </a:rPr>
              <a:t> collaboration &amp; performance</a:t>
            </a:r>
            <a:endParaRPr lang="en-IE" dirty="0">
              <a:latin typeface="+mn-lt"/>
            </a:endParaRPr>
          </a:p>
        </p:txBody>
      </p:sp>
      <p:sp>
        <p:nvSpPr>
          <p:cNvPr id="58" name="Freeform: Shape 57">
            <a:extLst>
              <a:ext uri="{FF2B5EF4-FFF2-40B4-BE49-F238E27FC236}">
                <a16:creationId xmlns:a16="http://schemas.microsoft.com/office/drawing/2014/main" id="{CD18DBAB-A1F6-7D6F-6364-65DC07B62E20}"/>
              </a:ext>
            </a:extLst>
          </p:cNvPr>
          <p:cNvSpPr/>
          <p:nvPr/>
        </p:nvSpPr>
        <p:spPr>
          <a:xfrm>
            <a:off x="4325569" y="2833275"/>
            <a:ext cx="1048000" cy="1926456"/>
          </a:xfrm>
          <a:custGeom>
            <a:avLst/>
            <a:gdLst>
              <a:gd name="connsiteX0" fmla="*/ 1119315 w 1178948"/>
              <a:gd name="connsiteY0" fmla="*/ 2167168 h 2167168"/>
              <a:gd name="connsiteX1" fmla="*/ 142837 w 1178948"/>
              <a:gd name="connsiteY1" fmla="*/ 2167168 h 2167168"/>
              <a:gd name="connsiteX2" fmla="*/ 85435 w 1178948"/>
              <a:gd name="connsiteY2" fmla="*/ 2125091 h 2167168"/>
              <a:gd name="connsiteX3" fmla="*/ 719971 w 1178948"/>
              <a:gd name="connsiteY3" fmla="*/ 13567 h 2167168"/>
              <a:gd name="connsiteX4" fmla="*/ 804401 w 1178948"/>
              <a:gd name="connsiteY4" fmla="*/ 22004 h 2167168"/>
              <a:gd name="connsiteX5" fmla="*/ 815164 w 1178948"/>
              <a:gd name="connsiteY5" fmla="*/ 41878 h 2167168"/>
              <a:gd name="connsiteX6" fmla="*/ 1135029 w 1178948"/>
              <a:gd name="connsiteY6" fmla="*/ 1037187 h 2167168"/>
              <a:gd name="connsiteX7" fmla="*/ 1130353 w 1178948"/>
              <a:gd name="connsiteY7" fmla="*/ 1084588 h 2167168"/>
              <a:gd name="connsiteX8" fmla="*/ 1169314 w 1178948"/>
              <a:gd name="connsiteY8" fmla="*/ 2074572 h 2167168"/>
              <a:gd name="connsiteX9" fmla="*/ 1151541 w 1178948"/>
              <a:gd name="connsiteY9" fmla="*/ 2157542 h 2167168"/>
              <a:gd name="connsiteX10" fmla="*/ 1119315 w 1178948"/>
              <a:gd name="connsiteY10" fmla="*/ 2167168 h 216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8948" h="2167168">
                <a:moveTo>
                  <a:pt x="1119315" y="2167168"/>
                </a:moveTo>
                <a:lnTo>
                  <a:pt x="142837" y="2167168"/>
                </a:lnTo>
                <a:cubicBezTo>
                  <a:pt x="116538" y="2167272"/>
                  <a:pt x="93251" y="2150202"/>
                  <a:pt x="85435" y="2125091"/>
                </a:cubicBezTo>
                <a:cubicBezTo>
                  <a:pt x="-146552" y="1357688"/>
                  <a:pt x="103390" y="525965"/>
                  <a:pt x="719971" y="13567"/>
                </a:cubicBezTo>
                <a:cubicBezTo>
                  <a:pt x="745615" y="-7418"/>
                  <a:pt x="783416" y="-3641"/>
                  <a:pt x="804401" y="22004"/>
                </a:cubicBezTo>
                <a:cubicBezTo>
                  <a:pt x="809215" y="27887"/>
                  <a:pt x="812868" y="34631"/>
                  <a:pt x="815164" y="41878"/>
                </a:cubicBezTo>
                <a:lnTo>
                  <a:pt x="1135029" y="1037187"/>
                </a:lnTo>
                <a:cubicBezTo>
                  <a:pt x="1140031" y="1052960"/>
                  <a:pt x="1138341" y="1070096"/>
                  <a:pt x="1130353" y="1084588"/>
                </a:cubicBezTo>
                <a:cubicBezTo>
                  <a:pt x="962901" y="1397242"/>
                  <a:pt x="977808" y="1776045"/>
                  <a:pt x="1169314" y="2074572"/>
                </a:cubicBezTo>
                <a:cubicBezTo>
                  <a:pt x="1187317" y="2102392"/>
                  <a:pt x="1179360" y="2139538"/>
                  <a:pt x="1151541" y="2157542"/>
                </a:cubicBezTo>
                <a:cubicBezTo>
                  <a:pt x="1141936" y="2163757"/>
                  <a:pt x="1130755" y="2167097"/>
                  <a:pt x="1119315" y="2167168"/>
                </a:cubicBezTo>
                <a:close/>
              </a:path>
            </a:pathLst>
          </a:custGeom>
          <a:solidFill>
            <a:schemeClr val="accent2">
              <a:lumMod val="40000"/>
              <a:lumOff val="60000"/>
            </a:schemeClr>
          </a:solidFill>
          <a:ln w="12969" cap="flat">
            <a:noFill/>
            <a:prstDash val="solid"/>
            <a:miter/>
          </a:ln>
        </p:spPr>
        <p:txBody>
          <a:bodyPr rtlCol="0" anchor="ctr"/>
          <a:lstStyle/>
          <a:p>
            <a:endParaRPr lang="en-IE" sz="2400"/>
          </a:p>
        </p:txBody>
      </p:sp>
      <p:sp>
        <p:nvSpPr>
          <p:cNvPr id="59" name="Freeform: Shape 58">
            <a:extLst>
              <a:ext uri="{FF2B5EF4-FFF2-40B4-BE49-F238E27FC236}">
                <a16:creationId xmlns:a16="http://schemas.microsoft.com/office/drawing/2014/main" id="{3A84F6D9-1AFF-9D89-B7EE-FC748EAAE7BC}"/>
              </a:ext>
            </a:extLst>
          </p:cNvPr>
          <p:cNvSpPr/>
          <p:nvPr/>
        </p:nvSpPr>
        <p:spPr>
          <a:xfrm>
            <a:off x="6154799" y="4299063"/>
            <a:ext cx="1587975" cy="1675799"/>
          </a:xfrm>
          <a:custGeom>
            <a:avLst/>
            <a:gdLst>
              <a:gd name="connsiteX0" fmla="*/ 1781737 w 1786394"/>
              <a:gd name="connsiteY0" fmla="*/ 641474 h 1885191"/>
              <a:gd name="connsiteX1" fmla="*/ 63453 w 1786394"/>
              <a:gd name="connsiteY1" fmla="*/ 1885090 h 1885191"/>
              <a:gd name="connsiteX2" fmla="*/ 99 w 1786394"/>
              <a:gd name="connsiteY2" fmla="*/ 1828645 h 1885191"/>
              <a:gd name="connsiteX3" fmla="*/ 3065 w 1786394"/>
              <a:gd name="connsiteY3" fmla="*/ 1806261 h 1885191"/>
              <a:gd name="connsiteX4" fmla="*/ 328774 w 1786394"/>
              <a:gd name="connsiteY4" fmla="*/ 812250 h 1885191"/>
              <a:gd name="connsiteX5" fmla="*/ 360331 w 1786394"/>
              <a:gd name="connsiteY5" fmla="*/ 776017 h 1885191"/>
              <a:gd name="connsiteX6" fmla="*/ 898634 w 1786394"/>
              <a:gd name="connsiteY6" fmla="*/ 50445 h 1885191"/>
              <a:gd name="connsiteX7" fmla="*/ 967670 w 1786394"/>
              <a:gd name="connsiteY7" fmla="*/ 796 h 1885191"/>
              <a:gd name="connsiteX8" fmla="*/ 993308 w 1786394"/>
              <a:gd name="connsiteY8" fmla="*/ 11484 h 1885191"/>
              <a:gd name="connsiteX9" fmla="*/ 1761347 w 1786394"/>
              <a:gd name="connsiteY9" fmla="*/ 569267 h 1885191"/>
              <a:gd name="connsiteX10" fmla="*/ 1781737 w 1786394"/>
              <a:gd name="connsiteY10" fmla="*/ 641474 h 18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394" h="1885191">
                <a:moveTo>
                  <a:pt x="1781737" y="641474"/>
                </a:moveTo>
                <a:cubicBezTo>
                  <a:pt x="1495506" y="1351735"/>
                  <a:pt x="827589" y="1835143"/>
                  <a:pt x="63453" y="1885090"/>
                </a:cubicBezTo>
                <a:cubicBezTo>
                  <a:pt x="30372" y="1886998"/>
                  <a:pt x="2007" y="1861726"/>
                  <a:pt x="99" y="1828645"/>
                </a:cubicBezTo>
                <a:cubicBezTo>
                  <a:pt x="-338" y="1821063"/>
                  <a:pt x="668" y="1813467"/>
                  <a:pt x="3065" y="1806261"/>
                </a:cubicBezTo>
                <a:lnTo>
                  <a:pt x="328774" y="812250"/>
                </a:lnTo>
                <a:cubicBezTo>
                  <a:pt x="333910" y="796374"/>
                  <a:pt x="345310" y="783285"/>
                  <a:pt x="360331" y="776017"/>
                </a:cubicBezTo>
                <a:cubicBezTo>
                  <a:pt x="647386" y="636456"/>
                  <a:pt x="848308" y="365635"/>
                  <a:pt x="898634" y="50445"/>
                </a:cubicBezTo>
                <a:cubicBezTo>
                  <a:pt x="903988" y="17671"/>
                  <a:pt x="934896" y="-4558"/>
                  <a:pt x="967670" y="796"/>
                </a:cubicBezTo>
                <a:cubicBezTo>
                  <a:pt x="976933" y="2309"/>
                  <a:pt x="985714" y="5969"/>
                  <a:pt x="993308" y="11484"/>
                </a:cubicBezTo>
                <a:lnTo>
                  <a:pt x="1761347" y="569267"/>
                </a:lnTo>
                <a:cubicBezTo>
                  <a:pt x="1784085" y="585682"/>
                  <a:pt x="1792531" y="615591"/>
                  <a:pt x="1781737" y="641474"/>
                </a:cubicBezTo>
                <a:close/>
              </a:path>
            </a:pathLst>
          </a:custGeom>
          <a:solidFill>
            <a:schemeClr val="accent2">
              <a:lumMod val="75000"/>
            </a:schemeClr>
          </a:solidFill>
          <a:ln w="12969" cap="flat">
            <a:noFill/>
            <a:prstDash val="solid"/>
            <a:miter/>
          </a:ln>
        </p:spPr>
        <p:txBody>
          <a:bodyPr rtlCol="0" anchor="ctr"/>
          <a:lstStyle/>
          <a:p>
            <a:endParaRPr lang="en-IE" sz="2400"/>
          </a:p>
        </p:txBody>
      </p:sp>
      <p:sp>
        <p:nvSpPr>
          <p:cNvPr id="60" name="Freeform: Shape 59">
            <a:extLst>
              <a:ext uri="{FF2B5EF4-FFF2-40B4-BE49-F238E27FC236}">
                <a16:creationId xmlns:a16="http://schemas.microsoft.com/office/drawing/2014/main" id="{62C54D26-5E27-269C-B05A-322471E8838F}"/>
              </a:ext>
            </a:extLst>
          </p:cNvPr>
          <p:cNvSpPr/>
          <p:nvPr/>
        </p:nvSpPr>
        <p:spPr>
          <a:xfrm>
            <a:off x="4461989" y="4826573"/>
            <a:ext cx="1883383" cy="1150452"/>
          </a:xfrm>
          <a:custGeom>
            <a:avLst/>
            <a:gdLst>
              <a:gd name="connsiteX0" fmla="*/ 2115701 w 2118713"/>
              <a:gd name="connsiteY0" fmla="*/ 336228 h 1294202"/>
              <a:gd name="connsiteX1" fmla="*/ 1815316 w 2118713"/>
              <a:gd name="connsiteY1" fmla="*/ 1252837 h 1294202"/>
              <a:gd name="connsiteX2" fmla="*/ 1755057 w 2118713"/>
              <a:gd name="connsiteY2" fmla="*/ 1294135 h 1294202"/>
              <a:gd name="connsiteX3" fmla="*/ 4956 w 2118713"/>
              <a:gd name="connsiteY3" fmla="*/ 84154 h 1294202"/>
              <a:gd name="connsiteX4" fmla="*/ 36378 w 2118713"/>
              <a:gd name="connsiteY4" fmla="*/ 4940 h 1294202"/>
              <a:gd name="connsiteX5" fmla="*/ 60150 w 2118713"/>
              <a:gd name="connsiteY5" fmla="*/ 0 h 1294202"/>
              <a:gd name="connsiteX6" fmla="*/ 1128574 w 2118713"/>
              <a:gd name="connsiteY6" fmla="*/ 0 h 1294202"/>
              <a:gd name="connsiteX7" fmla="*/ 1170132 w 2118713"/>
              <a:gd name="connsiteY7" fmla="*/ 16753 h 1294202"/>
              <a:gd name="connsiteX8" fmla="*/ 1838173 w 2118713"/>
              <a:gd name="connsiteY8" fmla="*/ 280904 h 1294202"/>
              <a:gd name="connsiteX9" fmla="*/ 2045962 w 2118713"/>
              <a:gd name="connsiteY9" fmla="*/ 258827 h 1294202"/>
              <a:gd name="connsiteX10" fmla="*/ 2117342 w 2118713"/>
              <a:gd name="connsiteY10" fmla="*/ 304702 h 1294202"/>
              <a:gd name="connsiteX11" fmla="*/ 2115701 w 2118713"/>
              <a:gd name="connsiteY11" fmla="*/ 336228 h 129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713" h="1294202">
                <a:moveTo>
                  <a:pt x="2115701" y="336228"/>
                </a:moveTo>
                <a:lnTo>
                  <a:pt x="1815316" y="1252837"/>
                </a:lnTo>
                <a:cubicBezTo>
                  <a:pt x="1806740" y="1278541"/>
                  <a:pt x="1782124" y="1295411"/>
                  <a:pt x="1755057" y="1294135"/>
                </a:cubicBezTo>
                <a:cubicBezTo>
                  <a:pt x="987134" y="1262148"/>
                  <a:pt x="306094" y="791293"/>
                  <a:pt x="4956" y="84154"/>
                </a:cubicBezTo>
                <a:cubicBezTo>
                  <a:pt x="-8241" y="53603"/>
                  <a:pt x="5827" y="18138"/>
                  <a:pt x="36378" y="4940"/>
                </a:cubicBezTo>
                <a:cubicBezTo>
                  <a:pt x="43885" y="1698"/>
                  <a:pt x="51973" y="17"/>
                  <a:pt x="60150" y="0"/>
                </a:cubicBezTo>
                <a:lnTo>
                  <a:pt x="1128574" y="0"/>
                </a:lnTo>
                <a:cubicBezTo>
                  <a:pt x="1144062" y="48"/>
                  <a:pt x="1158940" y="6046"/>
                  <a:pt x="1170132" y="16753"/>
                </a:cubicBezTo>
                <a:cubicBezTo>
                  <a:pt x="1350965" y="186795"/>
                  <a:pt x="1589950" y="281292"/>
                  <a:pt x="1838173" y="280904"/>
                </a:cubicBezTo>
                <a:cubicBezTo>
                  <a:pt x="1908022" y="280918"/>
                  <a:pt x="1977675" y="273518"/>
                  <a:pt x="2045962" y="258827"/>
                </a:cubicBezTo>
                <a:cubicBezTo>
                  <a:pt x="2078341" y="251784"/>
                  <a:pt x="2110299" y="272323"/>
                  <a:pt x="2117342" y="304702"/>
                </a:cubicBezTo>
                <a:cubicBezTo>
                  <a:pt x="2119619" y="315169"/>
                  <a:pt x="2119052" y="326054"/>
                  <a:pt x="2115701" y="336228"/>
                </a:cubicBezTo>
                <a:close/>
              </a:path>
            </a:pathLst>
          </a:custGeom>
          <a:solidFill>
            <a:schemeClr val="accent2">
              <a:lumMod val="60000"/>
              <a:lumOff val="40000"/>
            </a:schemeClr>
          </a:solidFill>
          <a:ln w="12969" cap="flat">
            <a:noFill/>
            <a:prstDash val="solid"/>
            <a:miter/>
          </a:ln>
        </p:spPr>
        <p:txBody>
          <a:bodyPr rtlCol="0" anchor="ctr"/>
          <a:lstStyle/>
          <a:p>
            <a:endParaRPr lang="en-IE" sz="2400"/>
          </a:p>
        </p:txBody>
      </p:sp>
      <p:sp>
        <p:nvSpPr>
          <p:cNvPr id="61" name="Freeform: Shape 60">
            <a:extLst>
              <a:ext uri="{FF2B5EF4-FFF2-40B4-BE49-F238E27FC236}">
                <a16:creationId xmlns:a16="http://schemas.microsoft.com/office/drawing/2014/main" id="{6DF25C9A-45BA-4A8C-AC11-E6EF42D949D6}"/>
              </a:ext>
            </a:extLst>
          </p:cNvPr>
          <p:cNvSpPr/>
          <p:nvPr/>
        </p:nvSpPr>
        <p:spPr>
          <a:xfrm>
            <a:off x="6450149" y="2824865"/>
            <a:ext cx="1416281" cy="1905651"/>
          </a:xfrm>
          <a:custGeom>
            <a:avLst/>
            <a:gdLst>
              <a:gd name="connsiteX0" fmla="*/ 1593246 w 1593246"/>
              <a:gd name="connsiteY0" fmla="*/ 1555990 h 2143764"/>
              <a:gd name="connsiteX1" fmla="*/ 1517793 w 1593246"/>
              <a:gd name="connsiteY1" fmla="*/ 2100527 h 2143764"/>
              <a:gd name="connsiteX2" fmla="*/ 1443183 w 1593246"/>
              <a:gd name="connsiteY2" fmla="*/ 2141323 h 2143764"/>
              <a:gd name="connsiteX3" fmla="*/ 1424678 w 1593246"/>
              <a:gd name="connsiteY3" fmla="*/ 2132214 h 2143764"/>
              <a:gd name="connsiteX4" fmla="*/ 600924 w 1593246"/>
              <a:gd name="connsiteY4" fmla="*/ 1533913 h 2143764"/>
              <a:gd name="connsiteX5" fmla="*/ 576250 w 1593246"/>
              <a:gd name="connsiteY5" fmla="*/ 1488459 h 2143764"/>
              <a:gd name="connsiteX6" fmla="*/ 33141 w 1593246"/>
              <a:gd name="connsiteY6" fmla="*/ 679121 h 2143764"/>
              <a:gd name="connsiteX7" fmla="*/ 6317 w 1593246"/>
              <a:gd name="connsiteY7" fmla="*/ 598815 h 2143764"/>
              <a:gd name="connsiteX8" fmla="*/ 24440 w 1593246"/>
              <a:gd name="connsiteY8" fmla="*/ 577305 h 2143764"/>
              <a:gd name="connsiteX9" fmla="*/ 787545 w 1593246"/>
              <a:gd name="connsiteY9" fmla="*/ 11729 h 2143764"/>
              <a:gd name="connsiteX10" fmla="*/ 861829 w 1593246"/>
              <a:gd name="connsiteY10" fmla="*/ 13807 h 2143764"/>
              <a:gd name="connsiteX11" fmla="*/ 1593246 w 1593246"/>
              <a:gd name="connsiteY11" fmla="*/ 1555990 h 214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3246" h="2143764">
                <a:moveTo>
                  <a:pt x="1593246" y="1555990"/>
                </a:moveTo>
                <a:cubicBezTo>
                  <a:pt x="1593378" y="1740117"/>
                  <a:pt x="1567986" y="1923373"/>
                  <a:pt x="1517793" y="2100527"/>
                </a:cubicBezTo>
                <a:cubicBezTo>
                  <a:pt x="1508455" y="2132395"/>
                  <a:pt x="1475051" y="2150660"/>
                  <a:pt x="1443183" y="2141323"/>
                </a:cubicBezTo>
                <a:cubicBezTo>
                  <a:pt x="1436536" y="2139375"/>
                  <a:pt x="1430275" y="2136294"/>
                  <a:pt x="1424678" y="2132214"/>
                </a:cubicBezTo>
                <a:lnTo>
                  <a:pt x="600924" y="1533913"/>
                </a:lnTo>
                <a:cubicBezTo>
                  <a:pt x="586342" y="1523191"/>
                  <a:pt x="577296" y="1506528"/>
                  <a:pt x="576250" y="1488459"/>
                </a:cubicBezTo>
                <a:cubicBezTo>
                  <a:pt x="552214" y="1141228"/>
                  <a:pt x="345356" y="832969"/>
                  <a:pt x="33141" y="679121"/>
                </a:cubicBezTo>
                <a:cubicBezTo>
                  <a:pt x="3558" y="664353"/>
                  <a:pt x="-8452" y="628398"/>
                  <a:pt x="6317" y="598815"/>
                </a:cubicBezTo>
                <a:cubicBezTo>
                  <a:pt x="10564" y="590307"/>
                  <a:pt x="16777" y="582934"/>
                  <a:pt x="24440" y="577305"/>
                </a:cubicBezTo>
                <a:lnTo>
                  <a:pt x="787545" y="11729"/>
                </a:lnTo>
                <a:cubicBezTo>
                  <a:pt x="809866" y="-4652"/>
                  <a:pt x="840458" y="-3797"/>
                  <a:pt x="861829" y="13807"/>
                </a:cubicBezTo>
                <a:cubicBezTo>
                  <a:pt x="1325165" y="391704"/>
                  <a:pt x="1593786" y="958089"/>
                  <a:pt x="1593246" y="1555990"/>
                </a:cubicBezTo>
                <a:close/>
              </a:path>
            </a:pathLst>
          </a:custGeom>
          <a:solidFill>
            <a:schemeClr val="tx2"/>
          </a:solidFill>
          <a:ln w="12969" cap="flat">
            <a:noFill/>
            <a:prstDash val="solid"/>
            <a:miter/>
          </a:ln>
        </p:spPr>
        <p:txBody>
          <a:bodyPr rtlCol="0" anchor="ctr"/>
          <a:lstStyle/>
          <a:p>
            <a:endParaRPr lang="en-IE" sz="2400"/>
          </a:p>
        </p:txBody>
      </p:sp>
      <p:sp>
        <p:nvSpPr>
          <p:cNvPr id="62" name="Freeform: Shape 61">
            <a:extLst>
              <a:ext uri="{FF2B5EF4-FFF2-40B4-BE49-F238E27FC236}">
                <a16:creationId xmlns:a16="http://schemas.microsoft.com/office/drawing/2014/main" id="{FA42E76D-73EA-19D9-413B-B477C37AFDC6}"/>
              </a:ext>
            </a:extLst>
          </p:cNvPr>
          <p:cNvSpPr/>
          <p:nvPr/>
        </p:nvSpPr>
        <p:spPr>
          <a:xfrm>
            <a:off x="5093159" y="2437598"/>
            <a:ext cx="1995687" cy="1209221"/>
          </a:xfrm>
          <a:custGeom>
            <a:avLst/>
            <a:gdLst>
              <a:gd name="connsiteX0" fmla="*/ 2220587 w 2245049"/>
              <a:gd name="connsiteY0" fmla="*/ 422971 h 1360314"/>
              <a:gd name="connsiteX1" fmla="*/ 1401510 w 2245049"/>
              <a:gd name="connsiteY1" fmla="*/ 1030234 h 1360314"/>
              <a:gd name="connsiteX2" fmla="*/ 1351251 w 2245049"/>
              <a:gd name="connsiteY2" fmla="*/ 1040234 h 1360314"/>
              <a:gd name="connsiteX3" fmla="*/ 399578 w 2245049"/>
              <a:gd name="connsiteY3" fmla="*/ 1340488 h 1360314"/>
              <a:gd name="connsiteX4" fmla="*/ 314840 w 2245049"/>
              <a:gd name="connsiteY4" fmla="*/ 1344879 h 1360314"/>
              <a:gd name="connsiteX5" fmla="*/ 297891 w 2245049"/>
              <a:gd name="connsiteY5" fmla="*/ 1318671 h 1360314"/>
              <a:gd name="connsiteX6" fmla="*/ 2831 w 2245049"/>
              <a:gd name="connsiteY6" fmla="*/ 400374 h 1360314"/>
              <a:gd name="connsiteX7" fmla="*/ 27116 w 2245049"/>
              <a:gd name="connsiteY7" fmla="*/ 331544 h 1360314"/>
              <a:gd name="connsiteX8" fmla="*/ 2218250 w 2245049"/>
              <a:gd name="connsiteY8" fmla="*/ 324661 h 1360314"/>
              <a:gd name="connsiteX9" fmla="*/ 2235016 w 2245049"/>
              <a:gd name="connsiteY9" fmla="*/ 407839 h 1360314"/>
              <a:gd name="connsiteX10" fmla="*/ 2220587 w 2245049"/>
              <a:gd name="connsiteY10" fmla="*/ 422971 h 136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5049" h="1360314">
                <a:moveTo>
                  <a:pt x="2220587" y="422971"/>
                </a:moveTo>
                <a:lnTo>
                  <a:pt x="1401510" y="1030234"/>
                </a:lnTo>
                <a:cubicBezTo>
                  <a:pt x="1387020" y="1040746"/>
                  <a:pt x="1368660" y="1044399"/>
                  <a:pt x="1351251" y="1040234"/>
                </a:cubicBezTo>
                <a:cubicBezTo>
                  <a:pt x="1002998" y="959013"/>
                  <a:pt x="638166" y="1074118"/>
                  <a:pt x="399578" y="1340488"/>
                </a:cubicBezTo>
                <a:cubicBezTo>
                  <a:pt x="377391" y="1365101"/>
                  <a:pt x="339453" y="1367067"/>
                  <a:pt x="314840" y="1344879"/>
                </a:cubicBezTo>
                <a:cubicBezTo>
                  <a:pt x="306978" y="1337791"/>
                  <a:pt x="301130" y="1328749"/>
                  <a:pt x="297891" y="1318671"/>
                </a:cubicBezTo>
                <a:lnTo>
                  <a:pt x="2831" y="400374"/>
                </a:lnTo>
                <a:cubicBezTo>
                  <a:pt x="-5331" y="374582"/>
                  <a:pt x="4576" y="346503"/>
                  <a:pt x="27116" y="331544"/>
                </a:cubicBezTo>
                <a:cubicBezTo>
                  <a:pt x="690617" y="-108001"/>
                  <a:pt x="1552001" y="-110707"/>
                  <a:pt x="2218250" y="324661"/>
                </a:cubicBezTo>
                <a:cubicBezTo>
                  <a:pt x="2245849" y="343000"/>
                  <a:pt x="2253355" y="380240"/>
                  <a:pt x="2235016" y="407839"/>
                </a:cubicBezTo>
                <a:cubicBezTo>
                  <a:pt x="2231129" y="413689"/>
                  <a:pt x="2226245" y="418810"/>
                  <a:pt x="2220587" y="422971"/>
                </a:cubicBezTo>
                <a:close/>
              </a:path>
            </a:pathLst>
          </a:custGeom>
          <a:solidFill>
            <a:schemeClr val="accent3"/>
          </a:solidFill>
          <a:ln w="9525" cap="flat" cmpd="sng" algn="ctr">
            <a:noFill/>
            <a:prstDash val="dash"/>
            <a:round/>
            <a:headEnd type="none" w="med" len="med"/>
            <a:tailEnd type="none" w="med" len="med"/>
          </a:ln>
        </p:spPr>
        <p:txBody>
          <a:bodyPr rot="0" spcFirstLastPara="0" vert="horz" wrap="square" lIns="144000" tIns="144000" rIns="144000" bIns="144000" numCol="1" spcCol="0" rtlCol="0" fromWordArt="0" anchor="ctr" anchorCtr="0" forceAA="0" compatLnSpc="1">
            <a:prstTxWarp prst="textNoShape">
              <a:avLst/>
            </a:prstTxWarp>
            <a:noAutofit/>
          </a:bodyPr>
          <a:lstStyle/>
          <a:p>
            <a:pPr algn="ctr" defTabSz="270000">
              <a:lnSpc>
                <a:spcPct val="120000"/>
              </a:lnSpc>
              <a:spcBef>
                <a:spcPts val="300"/>
              </a:spcBef>
              <a:tabLst>
                <a:tab pos="270000" algn="l"/>
              </a:tabLst>
            </a:pPr>
            <a:endParaRPr lang="en-IE" sz="3200" b="1">
              <a:solidFill>
                <a:schemeClr val="bg1"/>
              </a:solidFill>
            </a:endParaRPr>
          </a:p>
        </p:txBody>
      </p:sp>
      <p:sp>
        <p:nvSpPr>
          <p:cNvPr id="63" name="Freeform: Shape 62">
            <a:extLst>
              <a:ext uri="{FF2B5EF4-FFF2-40B4-BE49-F238E27FC236}">
                <a16:creationId xmlns:a16="http://schemas.microsoft.com/office/drawing/2014/main" id="{475DA0A3-18D8-D8B3-BD11-698AE8C71AE0}"/>
              </a:ext>
            </a:extLst>
          </p:cNvPr>
          <p:cNvSpPr>
            <a:spLocks/>
          </p:cNvSpPr>
          <p:nvPr/>
        </p:nvSpPr>
        <p:spPr>
          <a:xfrm flipH="1" flipV="1">
            <a:off x="5966021" y="1611378"/>
            <a:ext cx="368593" cy="1168472"/>
          </a:xfrm>
          <a:custGeom>
            <a:avLst/>
            <a:gdLst>
              <a:gd name="connsiteX0" fmla="*/ 0 w 1416050"/>
              <a:gd name="connsiteY0" fmla="*/ 342900 h 342900"/>
              <a:gd name="connsiteX1" fmla="*/ 1073150 w 1416050"/>
              <a:gd name="connsiteY1" fmla="*/ 342900 h 342900"/>
              <a:gd name="connsiteX2" fmla="*/ 1416050 w 1416050"/>
              <a:gd name="connsiteY2" fmla="*/ 0 h 342900"/>
            </a:gdLst>
            <a:ahLst/>
            <a:cxnLst>
              <a:cxn ang="0">
                <a:pos x="connsiteX0" y="connsiteY0"/>
              </a:cxn>
              <a:cxn ang="0">
                <a:pos x="connsiteX1" y="connsiteY1"/>
              </a:cxn>
              <a:cxn ang="0">
                <a:pos x="connsiteX2" y="connsiteY2"/>
              </a:cxn>
            </a:cxnLst>
            <a:rect l="l" t="t" r="r" b="b"/>
            <a:pathLst>
              <a:path w="1416050" h="342900">
                <a:moveTo>
                  <a:pt x="0" y="342900"/>
                </a:moveTo>
                <a:lnTo>
                  <a:pt x="1073150" y="342900"/>
                </a:lnTo>
                <a:lnTo>
                  <a:pt x="1416050" y="0"/>
                </a:lnTo>
              </a:path>
            </a:pathLst>
          </a:custGeom>
          <a:ln>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IE" sz="2400"/>
          </a:p>
        </p:txBody>
      </p:sp>
      <p:sp>
        <p:nvSpPr>
          <p:cNvPr id="64" name="Freeform: Shape 63">
            <a:extLst>
              <a:ext uri="{FF2B5EF4-FFF2-40B4-BE49-F238E27FC236}">
                <a16:creationId xmlns:a16="http://schemas.microsoft.com/office/drawing/2014/main" id="{F8927D63-404F-FC7B-EBDF-C1CCB5AECFF5}"/>
              </a:ext>
            </a:extLst>
          </p:cNvPr>
          <p:cNvSpPr>
            <a:spLocks/>
          </p:cNvSpPr>
          <p:nvPr/>
        </p:nvSpPr>
        <p:spPr>
          <a:xfrm>
            <a:off x="3721249" y="5425945"/>
            <a:ext cx="1499333" cy="87549"/>
          </a:xfrm>
          <a:custGeom>
            <a:avLst/>
            <a:gdLst>
              <a:gd name="connsiteX0" fmla="*/ 0 w 1416050"/>
              <a:gd name="connsiteY0" fmla="*/ 342900 h 342900"/>
              <a:gd name="connsiteX1" fmla="*/ 1073150 w 1416050"/>
              <a:gd name="connsiteY1" fmla="*/ 342900 h 342900"/>
              <a:gd name="connsiteX2" fmla="*/ 1416050 w 1416050"/>
              <a:gd name="connsiteY2" fmla="*/ 0 h 342900"/>
            </a:gdLst>
            <a:ahLst/>
            <a:cxnLst>
              <a:cxn ang="0">
                <a:pos x="connsiteX0" y="connsiteY0"/>
              </a:cxn>
              <a:cxn ang="0">
                <a:pos x="connsiteX1" y="connsiteY1"/>
              </a:cxn>
              <a:cxn ang="0">
                <a:pos x="connsiteX2" y="connsiteY2"/>
              </a:cxn>
            </a:cxnLst>
            <a:rect l="l" t="t" r="r" b="b"/>
            <a:pathLst>
              <a:path w="1416050" h="342900">
                <a:moveTo>
                  <a:pt x="0" y="342900"/>
                </a:moveTo>
                <a:lnTo>
                  <a:pt x="1073150" y="342900"/>
                </a:lnTo>
                <a:lnTo>
                  <a:pt x="1416050" y="0"/>
                </a:lnTo>
              </a:path>
            </a:pathLst>
          </a:custGeom>
          <a:ln>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IE" sz="2400"/>
          </a:p>
        </p:txBody>
      </p:sp>
      <p:sp>
        <p:nvSpPr>
          <p:cNvPr id="72" name="Freeform: Shape 71">
            <a:extLst>
              <a:ext uri="{FF2B5EF4-FFF2-40B4-BE49-F238E27FC236}">
                <a16:creationId xmlns:a16="http://schemas.microsoft.com/office/drawing/2014/main" id="{F3624C7C-5B9B-4133-54A0-BA4E0186C44C}"/>
              </a:ext>
            </a:extLst>
          </p:cNvPr>
          <p:cNvSpPr>
            <a:spLocks/>
          </p:cNvSpPr>
          <p:nvPr/>
        </p:nvSpPr>
        <p:spPr>
          <a:xfrm flipH="1" flipV="1">
            <a:off x="7458074" y="2883623"/>
            <a:ext cx="1357312" cy="719060"/>
          </a:xfrm>
          <a:custGeom>
            <a:avLst/>
            <a:gdLst>
              <a:gd name="connsiteX0" fmla="*/ 0 w 1416050"/>
              <a:gd name="connsiteY0" fmla="*/ 342900 h 342900"/>
              <a:gd name="connsiteX1" fmla="*/ 1073150 w 1416050"/>
              <a:gd name="connsiteY1" fmla="*/ 342900 h 342900"/>
              <a:gd name="connsiteX2" fmla="*/ 1416050 w 1416050"/>
              <a:gd name="connsiteY2" fmla="*/ 0 h 342900"/>
            </a:gdLst>
            <a:ahLst/>
            <a:cxnLst>
              <a:cxn ang="0">
                <a:pos x="connsiteX0" y="connsiteY0"/>
              </a:cxn>
              <a:cxn ang="0">
                <a:pos x="connsiteX1" y="connsiteY1"/>
              </a:cxn>
              <a:cxn ang="0">
                <a:pos x="connsiteX2" y="connsiteY2"/>
              </a:cxn>
            </a:cxnLst>
            <a:rect l="l" t="t" r="r" b="b"/>
            <a:pathLst>
              <a:path w="1416050" h="342900">
                <a:moveTo>
                  <a:pt x="0" y="342900"/>
                </a:moveTo>
                <a:lnTo>
                  <a:pt x="1073150" y="342900"/>
                </a:lnTo>
                <a:lnTo>
                  <a:pt x="1416050" y="0"/>
                </a:lnTo>
              </a:path>
            </a:pathLst>
          </a:custGeom>
          <a:ln>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IE" sz="2400"/>
          </a:p>
        </p:txBody>
      </p:sp>
      <p:sp>
        <p:nvSpPr>
          <p:cNvPr id="74" name="Rectangle 56">
            <a:extLst>
              <a:ext uri="{FF2B5EF4-FFF2-40B4-BE49-F238E27FC236}">
                <a16:creationId xmlns:a16="http://schemas.microsoft.com/office/drawing/2014/main" id="{0FB0FC4C-CC33-C381-7265-C0318C60DF26}"/>
              </a:ext>
            </a:extLst>
          </p:cNvPr>
          <p:cNvSpPr>
            <a:spLocks/>
          </p:cNvSpPr>
          <p:nvPr/>
        </p:nvSpPr>
        <p:spPr>
          <a:xfrm>
            <a:off x="8197016" y="2704943"/>
            <a:ext cx="3573737" cy="1524071"/>
          </a:xfrm>
          <a:prstGeom prst="rect">
            <a:avLst/>
          </a:prstGeom>
          <a:solidFill>
            <a:schemeClr val="bg1"/>
          </a:solidFill>
        </p:spPr>
        <p:txBody>
          <a:bodyPr wrap="square" lIns="144000" tIns="504000" rIns="144000" bIns="45720" anchor="t">
            <a:noAutofit/>
          </a:bodyPr>
          <a:lstStyle/>
          <a:p>
            <a:pPr marL="223838" lvl="1" fontAlgn="base">
              <a:lnSpc>
                <a:spcPct val="120000"/>
              </a:lnSpc>
              <a:spcBef>
                <a:spcPts val="300"/>
              </a:spcBef>
              <a:spcAft>
                <a:spcPct val="0"/>
              </a:spcAft>
              <a:buClr>
                <a:schemeClr val="accent1"/>
              </a:buClr>
            </a:pPr>
            <a:r>
              <a:rPr lang="en-IE" sz="1600" i="1" kern="0" dirty="0"/>
              <a:t>Set-up the commercial environment to drive for better every day</a:t>
            </a:r>
          </a:p>
          <a:p>
            <a:pPr marL="0" lvl="1" fontAlgn="base">
              <a:lnSpc>
                <a:spcPct val="120000"/>
              </a:lnSpc>
              <a:spcBef>
                <a:spcPts val="300"/>
              </a:spcBef>
              <a:spcAft>
                <a:spcPct val="0"/>
              </a:spcAft>
              <a:buClr>
                <a:schemeClr val="accent1"/>
              </a:buClr>
            </a:pPr>
            <a:endParaRPr lang="en-IE" sz="1600" kern="0" dirty="0">
              <a:cs typeface="Calibri"/>
            </a:endParaRPr>
          </a:p>
        </p:txBody>
      </p:sp>
      <p:sp>
        <p:nvSpPr>
          <p:cNvPr id="75" name="CuadroTexto 395">
            <a:extLst>
              <a:ext uri="{FF2B5EF4-FFF2-40B4-BE49-F238E27FC236}">
                <a16:creationId xmlns:a16="http://schemas.microsoft.com/office/drawing/2014/main" id="{897EF9C2-82C6-1D6B-247D-536C528C32CB}"/>
              </a:ext>
            </a:extLst>
          </p:cNvPr>
          <p:cNvSpPr txBox="1">
            <a:spLocks/>
          </p:cNvSpPr>
          <p:nvPr/>
        </p:nvSpPr>
        <p:spPr>
          <a:xfrm>
            <a:off x="8197017" y="2704942"/>
            <a:ext cx="3573737" cy="360850"/>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0" tIns="36000" rIns="144000" bIns="72000" numCol="1" spcCol="0" rtlCol="0" fromWordArt="0" anchor="t" anchorCtr="0" forceAA="0" compatLnSpc="1">
            <a:prstTxWarp prst="textNoShape">
              <a:avLst/>
            </a:prstTxWarp>
            <a:noAutofit/>
          </a:bodyPr>
          <a:lstStyle>
            <a:defPPr>
              <a:defRPr lang="en-US"/>
            </a:defPPr>
            <a:lvl1pPr>
              <a:lnSpc>
                <a:spcPct val="100000"/>
              </a:lnSpc>
              <a:spcBef>
                <a:spcPts val="0"/>
              </a:spcBef>
              <a:defRPr sz="1600" b="1">
                <a:solidFill>
                  <a:schemeClr val="bg2"/>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IE" sz="1800" dirty="0">
                <a:solidFill>
                  <a:schemeClr val="bg1"/>
                </a:solidFill>
              </a:rPr>
              <a:t>Incentivise to Perform Together</a:t>
            </a:r>
          </a:p>
        </p:txBody>
      </p:sp>
      <p:sp>
        <p:nvSpPr>
          <p:cNvPr id="76" name="TextBox 75">
            <a:extLst>
              <a:ext uri="{FF2B5EF4-FFF2-40B4-BE49-F238E27FC236}">
                <a16:creationId xmlns:a16="http://schemas.microsoft.com/office/drawing/2014/main" id="{36DD3523-A73B-5286-9F4A-75CDA17D7072}"/>
              </a:ext>
            </a:extLst>
          </p:cNvPr>
          <p:cNvSpPr txBox="1">
            <a:spLocks noChangeArrowheads="1"/>
          </p:cNvSpPr>
          <p:nvPr/>
        </p:nvSpPr>
        <p:spPr bwMode="auto">
          <a:xfrm>
            <a:off x="8197017" y="2704942"/>
            <a:ext cx="252000" cy="360850"/>
          </a:xfrm>
          <a:prstGeom prst="rect">
            <a:avLst/>
          </a:prstGeom>
          <a:solidFill>
            <a:schemeClr val="tx1">
              <a:lumMod val="95000"/>
              <a:lumOff val="5000"/>
            </a:schemeClr>
          </a:solidFill>
          <a:ln w="6350">
            <a:noFill/>
            <a:miter lim="800000"/>
            <a:headEnd/>
            <a:tailEnd/>
          </a:ln>
        </p:spPr>
        <p:txBody>
          <a:bodyPr vert="horz" wrap="square" lIns="36000" tIns="36000" rIns="36000" bIns="36000" numCol="1" anchor="ctr" anchorCtr="0" compatLnSpc="1">
            <a:prstTxWarp prst="textNoShape">
              <a:avLst/>
            </a:prstTxWarp>
            <a:noAutofit/>
          </a:bodyPr>
          <a:lstStyle>
            <a:lvl1pPr marL="270000" indent="-270000" algn="l" rtl="0" eaLnBrk="1" fontAlgn="base" hangingPunct="1">
              <a:lnSpc>
                <a:spcPct val="120000"/>
              </a:lnSpc>
              <a:spcBef>
                <a:spcPts val="300"/>
              </a:spcBef>
              <a:spcAft>
                <a:spcPct val="0"/>
              </a:spcAft>
              <a:buClr>
                <a:schemeClr val="tx1"/>
              </a:buClr>
              <a:buFont typeface="Arial" panose="020B0604020202020204" pitchFamily="34" charset="0"/>
              <a:buChar char="•"/>
              <a:defRPr sz="1400">
                <a:solidFill>
                  <a:schemeClr val="tx1"/>
                </a:solidFill>
                <a:latin typeface="+mn-lt"/>
                <a:ea typeface="+mn-ea"/>
                <a:cs typeface="+mn-cs"/>
              </a:defRPr>
            </a:lvl1pPr>
            <a:lvl2pPr marL="540000" indent="-270000" algn="l" rtl="0" eaLnBrk="1" fontAlgn="base" hangingPunct="1">
              <a:lnSpc>
                <a:spcPct val="12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2pPr>
            <a:lvl3pPr marL="810000" indent="-270000" algn="l" rtl="0" eaLnBrk="1" fontAlgn="base" hangingPunct="1">
              <a:lnSpc>
                <a:spcPct val="120000"/>
              </a:lnSpc>
              <a:spcBef>
                <a:spcPts val="300"/>
              </a:spcBef>
              <a:spcAft>
                <a:spcPct val="0"/>
              </a:spcAft>
              <a:buClr>
                <a:schemeClr val="accent1"/>
              </a:buClr>
              <a:buSzPct val="100000"/>
              <a:buFont typeface="Courier New" panose="02070309020205020404" pitchFamily="49" charset="0"/>
              <a:buChar char="o"/>
              <a:defRPr sz="1400">
                <a:solidFill>
                  <a:schemeClr val="tx1"/>
                </a:solidFill>
                <a:latin typeface="+mn-lt"/>
              </a:defRPr>
            </a:lvl3pPr>
            <a:lvl4pPr marL="1080000" indent="-270000" algn="l" rtl="0" eaLnBrk="1" fontAlgn="base" hangingPunct="1">
              <a:lnSpc>
                <a:spcPct val="120000"/>
              </a:lnSpc>
              <a:spcBef>
                <a:spcPts val="300"/>
              </a:spcBef>
              <a:spcAft>
                <a:spcPct val="0"/>
              </a:spcAft>
              <a:buClr>
                <a:schemeClr val="accent1"/>
              </a:buClr>
              <a:buSzPct val="100000"/>
              <a:buFont typeface="Wingdings" panose="05000000000000000000" pitchFamily="2" charset="2"/>
              <a:buChar char="§"/>
              <a:defRPr sz="1400">
                <a:solidFill>
                  <a:schemeClr val="tx1"/>
                </a:solidFill>
                <a:latin typeface="+mn-lt"/>
              </a:defRPr>
            </a:lvl4pPr>
            <a:lvl5pPr marL="810000" indent="0" algn="l" defTabSz="895350" rtl="0" eaLnBrk="1" fontAlgn="base" hangingPunct="1">
              <a:lnSpc>
                <a:spcPct val="120000"/>
              </a:lnSpc>
              <a:spcBef>
                <a:spcPts val="300"/>
              </a:spcBef>
              <a:spcAft>
                <a:spcPct val="0"/>
              </a:spcAft>
              <a:buClr>
                <a:srgbClr val="18345E"/>
              </a:buClr>
              <a:buFont typeface="Wingdings" panose="05000000000000000000" pitchFamily="2" charset="2"/>
              <a:buNone/>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00000"/>
              </a:lnSpc>
              <a:spcBef>
                <a:spcPts val="0"/>
              </a:spcBef>
              <a:buNone/>
            </a:pPr>
            <a:r>
              <a:rPr lang="en-IE" sz="1800" b="1" kern="0" dirty="0">
                <a:solidFill>
                  <a:schemeClr val="bg1"/>
                </a:solidFill>
              </a:rPr>
              <a:t>2</a:t>
            </a:r>
          </a:p>
        </p:txBody>
      </p:sp>
      <p:sp>
        <p:nvSpPr>
          <p:cNvPr id="84" name="Rectangle 56">
            <a:extLst>
              <a:ext uri="{FF2B5EF4-FFF2-40B4-BE49-F238E27FC236}">
                <a16:creationId xmlns:a16="http://schemas.microsoft.com/office/drawing/2014/main" id="{3C00CE54-8EDE-1A15-8AC3-808FF704705F}"/>
              </a:ext>
            </a:extLst>
          </p:cNvPr>
          <p:cNvSpPr>
            <a:spLocks/>
          </p:cNvSpPr>
          <p:nvPr/>
        </p:nvSpPr>
        <p:spPr>
          <a:xfrm>
            <a:off x="441534" y="5320319"/>
            <a:ext cx="4098193" cy="1021418"/>
          </a:xfrm>
          <a:prstGeom prst="rect">
            <a:avLst/>
          </a:prstGeom>
          <a:solidFill>
            <a:schemeClr val="bg1"/>
          </a:solidFill>
        </p:spPr>
        <p:txBody>
          <a:bodyPr wrap="square" lIns="144000" tIns="468000" rIns="144000">
            <a:noAutofit/>
          </a:bodyPr>
          <a:lstStyle/>
          <a:p>
            <a:pPr marL="223838" lvl="1" fontAlgn="base">
              <a:lnSpc>
                <a:spcPct val="120000"/>
              </a:lnSpc>
              <a:spcBef>
                <a:spcPts val="300"/>
              </a:spcBef>
              <a:spcAft>
                <a:spcPct val="0"/>
              </a:spcAft>
              <a:buClr>
                <a:schemeClr val="accent1"/>
              </a:buClr>
            </a:pPr>
            <a:r>
              <a:rPr lang="en-US" sz="1600" i="1" kern="0" dirty="0"/>
              <a:t>Significantly enhanced understanding and proactive management of the supply chain</a:t>
            </a:r>
            <a:endParaRPr lang="en-IE" sz="1600" i="1" kern="0" dirty="0"/>
          </a:p>
        </p:txBody>
      </p:sp>
      <p:sp>
        <p:nvSpPr>
          <p:cNvPr id="85" name="CuadroTexto 395">
            <a:extLst>
              <a:ext uri="{FF2B5EF4-FFF2-40B4-BE49-F238E27FC236}">
                <a16:creationId xmlns:a16="http://schemas.microsoft.com/office/drawing/2014/main" id="{BAC04718-30A7-1913-F557-C4B129473112}"/>
              </a:ext>
            </a:extLst>
          </p:cNvPr>
          <p:cNvSpPr txBox="1">
            <a:spLocks/>
          </p:cNvSpPr>
          <p:nvPr/>
        </p:nvSpPr>
        <p:spPr>
          <a:xfrm>
            <a:off x="441533" y="5320318"/>
            <a:ext cx="4098194" cy="360850"/>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0" tIns="36000" rIns="144000" bIns="72000" numCol="1" spcCol="0" rtlCol="0" fromWordArt="0" anchor="t" anchorCtr="0" forceAA="0" compatLnSpc="1">
            <a:prstTxWarp prst="textNoShape">
              <a:avLst/>
            </a:prstTxWarp>
            <a:noAutofit/>
          </a:bodyPr>
          <a:lstStyle>
            <a:defPPr>
              <a:defRPr lang="en-US"/>
            </a:defPPr>
            <a:lvl1pPr>
              <a:lnSpc>
                <a:spcPct val="100000"/>
              </a:lnSpc>
              <a:spcBef>
                <a:spcPts val="0"/>
              </a:spcBef>
              <a:defRPr sz="1600" b="1">
                <a:solidFill>
                  <a:schemeClr val="bg2"/>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IE" sz="1800" dirty="0">
                <a:solidFill>
                  <a:schemeClr val="bg1"/>
                </a:solidFill>
              </a:rPr>
              <a:t>Proactive Supply Chain Management</a:t>
            </a:r>
          </a:p>
        </p:txBody>
      </p:sp>
      <p:sp>
        <p:nvSpPr>
          <p:cNvPr id="86" name="TextBox 85">
            <a:extLst>
              <a:ext uri="{FF2B5EF4-FFF2-40B4-BE49-F238E27FC236}">
                <a16:creationId xmlns:a16="http://schemas.microsoft.com/office/drawing/2014/main" id="{9951290A-6FF3-DE98-48F5-F38448EBDAB2}"/>
              </a:ext>
            </a:extLst>
          </p:cNvPr>
          <p:cNvSpPr txBox="1">
            <a:spLocks noChangeArrowheads="1"/>
          </p:cNvSpPr>
          <p:nvPr/>
        </p:nvSpPr>
        <p:spPr bwMode="auto">
          <a:xfrm>
            <a:off x="441533" y="5320318"/>
            <a:ext cx="252000" cy="360850"/>
          </a:xfrm>
          <a:prstGeom prst="rect">
            <a:avLst/>
          </a:prstGeom>
          <a:solidFill>
            <a:schemeClr val="tx1">
              <a:lumMod val="95000"/>
              <a:lumOff val="5000"/>
            </a:schemeClr>
          </a:solidFill>
          <a:ln w="6350">
            <a:noFill/>
            <a:miter lim="800000"/>
            <a:headEnd/>
            <a:tailEnd/>
          </a:ln>
        </p:spPr>
        <p:txBody>
          <a:bodyPr vert="horz" wrap="square" lIns="36000" tIns="36000" rIns="36000" bIns="36000" numCol="1" anchor="ctr" anchorCtr="0" compatLnSpc="1">
            <a:prstTxWarp prst="textNoShape">
              <a:avLst/>
            </a:prstTxWarp>
            <a:noAutofit/>
          </a:bodyPr>
          <a:lstStyle>
            <a:lvl1pPr marL="270000" indent="-270000" algn="l" rtl="0" eaLnBrk="1" fontAlgn="base" hangingPunct="1">
              <a:lnSpc>
                <a:spcPct val="120000"/>
              </a:lnSpc>
              <a:spcBef>
                <a:spcPts val="300"/>
              </a:spcBef>
              <a:spcAft>
                <a:spcPct val="0"/>
              </a:spcAft>
              <a:buClr>
                <a:schemeClr val="tx1"/>
              </a:buClr>
              <a:buFont typeface="Arial" panose="020B0604020202020204" pitchFamily="34" charset="0"/>
              <a:buChar char="•"/>
              <a:defRPr sz="1400">
                <a:solidFill>
                  <a:schemeClr val="tx1"/>
                </a:solidFill>
                <a:latin typeface="+mn-lt"/>
                <a:ea typeface="+mn-ea"/>
                <a:cs typeface="+mn-cs"/>
              </a:defRPr>
            </a:lvl1pPr>
            <a:lvl2pPr marL="540000" indent="-270000" algn="l" rtl="0" eaLnBrk="1" fontAlgn="base" hangingPunct="1">
              <a:lnSpc>
                <a:spcPct val="12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2pPr>
            <a:lvl3pPr marL="810000" indent="-270000" algn="l" rtl="0" eaLnBrk="1" fontAlgn="base" hangingPunct="1">
              <a:lnSpc>
                <a:spcPct val="120000"/>
              </a:lnSpc>
              <a:spcBef>
                <a:spcPts val="300"/>
              </a:spcBef>
              <a:spcAft>
                <a:spcPct val="0"/>
              </a:spcAft>
              <a:buClr>
                <a:schemeClr val="accent1"/>
              </a:buClr>
              <a:buSzPct val="100000"/>
              <a:buFont typeface="Courier New" panose="02070309020205020404" pitchFamily="49" charset="0"/>
              <a:buChar char="o"/>
              <a:defRPr sz="1400">
                <a:solidFill>
                  <a:schemeClr val="tx1"/>
                </a:solidFill>
                <a:latin typeface="+mn-lt"/>
              </a:defRPr>
            </a:lvl3pPr>
            <a:lvl4pPr marL="1080000" indent="-270000" algn="l" rtl="0" eaLnBrk="1" fontAlgn="base" hangingPunct="1">
              <a:lnSpc>
                <a:spcPct val="120000"/>
              </a:lnSpc>
              <a:spcBef>
                <a:spcPts val="300"/>
              </a:spcBef>
              <a:spcAft>
                <a:spcPct val="0"/>
              </a:spcAft>
              <a:buClr>
                <a:schemeClr val="accent1"/>
              </a:buClr>
              <a:buSzPct val="100000"/>
              <a:buFont typeface="Wingdings" panose="05000000000000000000" pitchFamily="2" charset="2"/>
              <a:buChar char="§"/>
              <a:defRPr sz="1400">
                <a:solidFill>
                  <a:schemeClr val="tx1"/>
                </a:solidFill>
                <a:latin typeface="+mn-lt"/>
              </a:defRPr>
            </a:lvl4pPr>
            <a:lvl5pPr marL="810000" indent="0" algn="l" defTabSz="895350" rtl="0" eaLnBrk="1" fontAlgn="base" hangingPunct="1">
              <a:lnSpc>
                <a:spcPct val="120000"/>
              </a:lnSpc>
              <a:spcBef>
                <a:spcPts val="300"/>
              </a:spcBef>
              <a:spcAft>
                <a:spcPct val="0"/>
              </a:spcAft>
              <a:buClr>
                <a:srgbClr val="18345E"/>
              </a:buClr>
              <a:buFont typeface="Wingdings" panose="05000000000000000000" pitchFamily="2" charset="2"/>
              <a:buNone/>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00000"/>
              </a:lnSpc>
              <a:spcBef>
                <a:spcPts val="0"/>
              </a:spcBef>
              <a:buNone/>
            </a:pPr>
            <a:r>
              <a:rPr lang="en-IE" sz="1800" b="1" kern="0" dirty="0">
                <a:solidFill>
                  <a:schemeClr val="bg1"/>
                </a:solidFill>
              </a:rPr>
              <a:t>4</a:t>
            </a:r>
          </a:p>
        </p:txBody>
      </p:sp>
      <p:sp>
        <p:nvSpPr>
          <p:cNvPr id="81" name="Rectangle 80">
            <a:extLst>
              <a:ext uri="{FF2B5EF4-FFF2-40B4-BE49-F238E27FC236}">
                <a16:creationId xmlns:a16="http://schemas.microsoft.com/office/drawing/2014/main" id="{11650A53-4A9A-17E7-0820-C3824FAEE6D4}"/>
              </a:ext>
            </a:extLst>
          </p:cNvPr>
          <p:cNvSpPr>
            <a:spLocks/>
          </p:cNvSpPr>
          <p:nvPr/>
        </p:nvSpPr>
        <p:spPr>
          <a:xfrm>
            <a:off x="2792600" y="1376780"/>
            <a:ext cx="3573737" cy="1043962"/>
          </a:xfrm>
          <a:prstGeom prst="rect">
            <a:avLst/>
          </a:prstGeom>
          <a:noFill/>
        </p:spPr>
        <p:txBody>
          <a:bodyPr wrap="square" lIns="144000" tIns="468000" rIns="144000">
            <a:noAutofit/>
          </a:bodyPr>
          <a:lstStyle/>
          <a:p>
            <a:pPr marL="223838" lvl="1" fontAlgn="base">
              <a:lnSpc>
                <a:spcPct val="120000"/>
              </a:lnSpc>
              <a:spcBef>
                <a:spcPts val="300"/>
              </a:spcBef>
              <a:spcAft>
                <a:spcPct val="0"/>
              </a:spcAft>
              <a:buClr>
                <a:schemeClr val="accent1"/>
              </a:buClr>
            </a:pPr>
            <a:r>
              <a:rPr lang="en-IE" sz="1600" i="1" kern="0" dirty="0"/>
              <a:t>Make the right decisions early enough</a:t>
            </a:r>
          </a:p>
        </p:txBody>
      </p:sp>
      <p:sp>
        <p:nvSpPr>
          <p:cNvPr id="82" name="CuadroTexto 395">
            <a:extLst>
              <a:ext uri="{FF2B5EF4-FFF2-40B4-BE49-F238E27FC236}">
                <a16:creationId xmlns:a16="http://schemas.microsoft.com/office/drawing/2014/main" id="{BBBDE61B-34BE-A5B7-AD2D-8DBC0201B6DC}"/>
              </a:ext>
            </a:extLst>
          </p:cNvPr>
          <p:cNvSpPr txBox="1">
            <a:spLocks/>
          </p:cNvSpPr>
          <p:nvPr/>
        </p:nvSpPr>
        <p:spPr>
          <a:xfrm>
            <a:off x="2792600" y="1376779"/>
            <a:ext cx="3573737" cy="360850"/>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0" tIns="36000" rIns="144000" bIns="72000" numCol="1" spcCol="0" rtlCol="0" fromWordArt="0" anchor="t" anchorCtr="0" forceAA="0" compatLnSpc="1">
            <a:prstTxWarp prst="textNoShape">
              <a:avLst/>
            </a:prstTxWarp>
            <a:noAutofit/>
          </a:bodyPr>
          <a:lstStyle>
            <a:defPPr>
              <a:defRPr lang="en-US"/>
            </a:defPPr>
            <a:lvl1pPr>
              <a:lnSpc>
                <a:spcPct val="100000"/>
              </a:lnSpc>
              <a:spcBef>
                <a:spcPts val="0"/>
              </a:spcBef>
              <a:defRPr sz="1600" b="1">
                <a:solidFill>
                  <a:schemeClr val="bg2"/>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IE" sz="1800" dirty="0">
                <a:solidFill>
                  <a:schemeClr val="bg1"/>
                </a:solidFill>
              </a:rPr>
              <a:t>Strong Intelligent Owner Teams</a:t>
            </a:r>
          </a:p>
        </p:txBody>
      </p:sp>
      <p:sp>
        <p:nvSpPr>
          <p:cNvPr id="83" name="TextBox 82">
            <a:extLst>
              <a:ext uri="{FF2B5EF4-FFF2-40B4-BE49-F238E27FC236}">
                <a16:creationId xmlns:a16="http://schemas.microsoft.com/office/drawing/2014/main" id="{AC6E2DF3-10A6-B0E0-89D2-CCC0CE8C0763}"/>
              </a:ext>
            </a:extLst>
          </p:cNvPr>
          <p:cNvSpPr txBox="1">
            <a:spLocks noChangeArrowheads="1"/>
          </p:cNvSpPr>
          <p:nvPr/>
        </p:nvSpPr>
        <p:spPr bwMode="auto">
          <a:xfrm>
            <a:off x="2791573" y="1376779"/>
            <a:ext cx="252000" cy="360850"/>
          </a:xfrm>
          <a:prstGeom prst="rect">
            <a:avLst/>
          </a:prstGeom>
          <a:solidFill>
            <a:schemeClr val="tx1">
              <a:lumMod val="95000"/>
              <a:lumOff val="5000"/>
            </a:schemeClr>
          </a:solidFill>
          <a:ln w="6350">
            <a:noFill/>
            <a:miter lim="800000"/>
            <a:headEnd/>
            <a:tailEnd/>
          </a:ln>
        </p:spPr>
        <p:txBody>
          <a:bodyPr vert="horz" wrap="square" lIns="36000" tIns="36000" rIns="36000" bIns="36000" numCol="1" anchor="ctr" anchorCtr="0" compatLnSpc="1">
            <a:prstTxWarp prst="textNoShape">
              <a:avLst/>
            </a:prstTxWarp>
            <a:noAutofit/>
          </a:bodyPr>
          <a:lstStyle>
            <a:defPPr>
              <a:defRPr lang="en-US"/>
            </a:defPPr>
            <a:lvl1pPr indent="0" algn="ctr" fontAlgn="base">
              <a:lnSpc>
                <a:spcPct val="100000"/>
              </a:lnSpc>
              <a:spcBef>
                <a:spcPts val="0"/>
              </a:spcBef>
              <a:spcAft>
                <a:spcPct val="0"/>
              </a:spcAft>
              <a:buClr>
                <a:schemeClr val="tx1"/>
              </a:buClr>
              <a:buFont typeface="Arial" panose="020B0604020202020204" pitchFamily="34" charset="0"/>
              <a:buNone/>
              <a:defRPr sz="2000" b="1" kern="0">
                <a:solidFill>
                  <a:schemeClr val="bg1"/>
                </a:solidFill>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IE" sz="1800" dirty="0"/>
              <a:t>1</a:t>
            </a:r>
          </a:p>
        </p:txBody>
      </p:sp>
      <p:cxnSp>
        <p:nvCxnSpPr>
          <p:cNvPr id="5" name="Straight Connector 4">
            <a:extLst>
              <a:ext uri="{FF2B5EF4-FFF2-40B4-BE49-F238E27FC236}">
                <a16:creationId xmlns:a16="http://schemas.microsoft.com/office/drawing/2014/main" id="{472299D3-9DCB-AE89-91B8-6EF1519AA3C6}"/>
              </a:ext>
            </a:extLst>
          </p:cNvPr>
          <p:cNvCxnSpPr>
            <a:cxnSpLocks/>
          </p:cNvCxnSpPr>
          <p:nvPr/>
        </p:nvCxnSpPr>
        <p:spPr bwMode="auto">
          <a:xfrm flipH="1">
            <a:off x="7312497" y="5191305"/>
            <a:ext cx="725627" cy="0"/>
          </a:xfrm>
          <a:prstGeom prst="line">
            <a:avLst/>
          </a:prstGeom>
          <a:ln>
            <a:tailEnd type="ova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91441AB-3C61-256D-0FA3-CE72285F8DBE}"/>
              </a:ext>
            </a:extLst>
          </p:cNvPr>
          <p:cNvSpPr txBox="1"/>
          <p:nvPr/>
        </p:nvSpPr>
        <p:spPr>
          <a:xfrm>
            <a:off x="5274736" y="3762171"/>
            <a:ext cx="1636924" cy="1015663"/>
          </a:xfrm>
          <a:prstGeom prst="rect">
            <a:avLst/>
          </a:prstGeom>
          <a:noFill/>
          <a:effectLst/>
        </p:spPr>
        <p:txBody>
          <a:bodyPr wrap="square" rtlCol="0">
            <a:spAutoFit/>
          </a:bodyPr>
          <a:lstStyle/>
          <a:p>
            <a:pPr algn="ctr"/>
            <a:r>
              <a:rPr lang="en-GB" sz="2000" b="1" dirty="0">
                <a:solidFill>
                  <a:schemeClr val="accent6"/>
                </a:solidFill>
              </a:rPr>
              <a:t>Making Collaboration Work</a:t>
            </a:r>
          </a:p>
        </p:txBody>
      </p:sp>
      <p:sp>
        <p:nvSpPr>
          <p:cNvPr id="7" name="Freeform: Shape 71">
            <a:extLst>
              <a:ext uri="{FF2B5EF4-FFF2-40B4-BE49-F238E27FC236}">
                <a16:creationId xmlns:a16="http://schemas.microsoft.com/office/drawing/2014/main" id="{301EDE5D-D1E8-A8F2-1ABD-1C1929FB44E4}"/>
              </a:ext>
            </a:extLst>
          </p:cNvPr>
          <p:cNvSpPr>
            <a:spLocks/>
          </p:cNvSpPr>
          <p:nvPr/>
        </p:nvSpPr>
        <p:spPr>
          <a:xfrm flipV="1">
            <a:off x="3337923" y="3459674"/>
            <a:ext cx="1357312" cy="360849"/>
          </a:xfrm>
          <a:custGeom>
            <a:avLst/>
            <a:gdLst>
              <a:gd name="connsiteX0" fmla="*/ 0 w 1416050"/>
              <a:gd name="connsiteY0" fmla="*/ 342900 h 342900"/>
              <a:gd name="connsiteX1" fmla="*/ 1073150 w 1416050"/>
              <a:gd name="connsiteY1" fmla="*/ 342900 h 342900"/>
              <a:gd name="connsiteX2" fmla="*/ 1416050 w 1416050"/>
              <a:gd name="connsiteY2" fmla="*/ 0 h 342900"/>
            </a:gdLst>
            <a:ahLst/>
            <a:cxnLst>
              <a:cxn ang="0">
                <a:pos x="connsiteX0" y="connsiteY0"/>
              </a:cxn>
              <a:cxn ang="0">
                <a:pos x="connsiteX1" y="connsiteY1"/>
              </a:cxn>
              <a:cxn ang="0">
                <a:pos x="connsiteX2" y="connsiteY2"/>
              </a:cxn>
            </a:cxnLst>
            <a:rect l="l" t="t" r="r" b="b"/>
            <a:pathLst>
              <a:path w="1416050" h="342900">
                <a:moveTo>
                  <a:pt x="0" y="342900"/>
                </a:moveTo>
                <a:lnTo>
                  <a:pt x="1073150" y="342900"/>
                </a:lnTo>
                <a:lnTo>
                  <a:pt x="1416050" y="0"/>
                </a:lnTo>
              </a:path>
            </a:pathLst>
          </a:custGeom>
          <a:ln>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IE" sz="2400"/>
          </a:p>
        </p:txBody>
      </p:sp>
      <p:sp>
        <p:nvSpPr>
          <p:cNvPr id="87" name="Rectangle 56">
            <a:extLst>
              <a:ext uri="{FF2B5EF4-FFF2-40B4-BE49-F238E27FC236}">
                <a16:creationId xmlns:a16="http://schemas.microsoft.com/office/drawing/2014/main" id="{F483DA82-A846-D157-C319-4A2CE23124A6}"/>
              </a:ext>
            </a:extLst>
          </p:cNvPr>
          <p:cNvSpPr>
            <a:spLocks/>
          </p:cNvSpPr>
          <p:nvPr/>
        </p:nvSpPr>
        <p:spPr>
          <a:xfrm>
            <a:off x="624418" y="3274498"/>
            <a:ext cx="3573737" cy="1524071"/>
          </a:xfrm>
          <a:prstGeom prst="rect">
            <a:avLst/>
          </a:prstGeom>
          <a:solidFill>
            <a:schemeClr val="bg1"/>
          </a:solidFill>
        </p:spPr>
        <p:txBody>
          <a:bodyPr wrap="square" lIns="144000" tIns="468000" rIns="144000">
            <a:noAutofit/>
          </a:bodyPr>
          <a:lstStyle/>
          <a:p>
            <a:pPr marL="223838" lvl="1" fontAlgn="base">
              <a:lnSpc>
                <a:spcPct val="120000"/>
              </a:lnSpc>
              <a:spcBef>
                <a:spcPts val="300"/>
              </a:spcBef>
              <a:spcAft>
                <a:spcPct val="0"/>
              </a:spcAft>
              <a:buClr>
                <a:schemeClr val="accent1"/>
              </a:buClr>
            </a:pPr>
            <a:r>
              <a:rPr lang="en-GB" sz="1600" i="1" dirty="0"/>
              <a:t>Real time information transparency across the project &amp; its supply chain</a:t>
            </a:r>
            <a:endParaRPr lang="en-IE" sz="1600" kern="0" dirty="0"/>
          </a:p>
        </p:txBody>
      </p:sp>
      <p:sp>
        <p:nvSpPr>
          <p:cNvPr id="88" name="CuadroTexto 395">
            <a:extLst>
              <a:ext uri="{FF2B5EF4-FFF2-40B4-BE49-F238E27FC236}">
                <a16:creationId xmlns:a16="http://schemas.microsoft.com/office/drawing/2014/main" id="{BFB71FA5-457F-8C5C-0280-5D5A11920182}"/>
              </a:ext>
            </a:extLst>
          </p:cNvPr>
          <p:cNvSpPr txBox="1">
            <a:spLocks/>
          </p:cNvSpPr>
          <p:nvPr/>
        </p:nvSpPr>
        <p:spPr>
          <a:xfrm>
            <a:off x="624418" y="3274498"/>
            <a:ext cx="3573737" cy="360850"/>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0" tIns="36000" rIns="144000" bIns="72000" numCol="1" spcCol="0" rtlCol="0" fromWordArt="0" anchor="t" anchorCtr="0" forceAA="0" compatLnSpc="1">
            <a:prstTxWarp prst="textNoShape">
              <a:avLst/>
            </a:prstTxWarp>
            <a:noAutofit/>
          </a:bodyPr>
          <a:lstStyle>
            <a:defPPr>
              <a:defRPr lang="en-US"/>
            </a:defPPr>
            <a:lvl1pPr>
              <a:lnSpc>
                <a:spcPct val="100000"/>
              </a:lnSpc>
              <a:spcBef>
                <a:spcPts val="0"/>
              </a:spcBef>
              <a:defRPr sz="1600" b="1">
                <a:solidFill>
                  <a:schemeClr val="bg2"/>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IE" sz="1800" dirty="0">
                <a:solidFill>
                  <a:schemeClr val="bg1"/>
                </a:solidFill>
              </a:rPr>
              <a:t>One Digital Environment</a:t>
            </a:r>
          </a:p>
        </p:txBody>
      </p:sp>
      <p:sp>
        <p:nvSpPr>
          <p:cNvPr id="89" name="TextBox 88">
            <a:extLst>
              <a:ext uri="{FF2B5EF4-FFF2-40B4-BE49-F238E27FC236}">
                <a16:creationId xmlns:a16="http://schemas.microsoft.com/office/drawing/2014/main" id="{5C9543ED-0471-4665-A5DB-6312AD09BAF4}"/>
              </a:ext>
            </a:extLst>
          </p:cNvPr>
          <p:cNvSpPr txBox="1">
            <a:spLocks noChangeArrowheads="1"/>
          </p:cNvSpPr>
          <p:nvPr/>
        </p:nvSpPr>
        <p:spPr bwMode="auto">
          <a:xfrm>
            <a:off x="624418" y="3274498"/>
            <a:ext cx="252000" cy="360850"/>
          </a:xfrm>
          <a:prstGeom prst="rect">
            <a:avLst/>
          </a:prstGeom>
          <a:solidFill>
            <a:schemeClr val="tx1">
              <a:lumMod val="95000"/>
              <a:lumOff val="5000"/>
            </a:schemeClr>
          </a:solidFill>
          <a:ln w="6350">
            <a:noFill/>
            <a:miter lim="800000"/>
            <a:headEnd/>
            <a:tailEnd/>
          </a:ln>
        </p:spPr>
        <p:txBody>
          <a:bodyPr vert="horz" wrap="square" lIns="36000" tIns="36000" rIns="36000" bIns="36000" numCol="1" anchor="ctr" anchorCtr="0" compatLnSpc="1">
            <a:prstTxWarp prst="textNoShape">
              <a:avLst/>
            </a:prstTxWarp>
            <a:noAutofit/>
          </a:bodyPr>
          <a:lstStyle>
            <a:lvl1pPr marL="270000" indent="-270000" algn="l" rtl="0" eaLnBrk="1" fontAlgn="base" hangingPunct="1">
              <a:lnSpc>
                <a:spcPct val="120000"/>
              </a:lnSpc>
              <a:spcBef>
                <a:spcPts val="300"/>
              </a:spcBef>
              <a:spcAft>
                <a:spcPct val="0"/>
              </a:spcAft>
              <a:buClr>
                <a:schemeClr val="tx1"/>
              </a:buClr>
              <a:buFont typeface="Arial" panose="020B0604020202020204" pitchFamily="34" charset="0"/>
              <a:buChar char="•"/>
              <a:defRPr sz="1400">
                <a:solidFill>
                  <a:schemeClr val="tx1"/>
                </a:solidFill>
                <a:latin typeface="+mn-lt"/>
                <a:ea typeface="+mn-ea"/>
                <a:cs typeface="+mn-cs"/>
              </a:defRPr>
            </a:lvl1pPr>
            <a:lvl2pPr marL="540000" indent="-270000" algn="l" rtl="0" eaLnBrk="1" fontAlgn="base" hangingPunct="1">
              <a:lnSpc>
                <a:spcPct val="12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2pPr>
            <a:lvl3pPr marL="810000" indent="-270000" algn="l" rtl="0" eaLnBrk="1" fontAlgn="base" hangingPunct="1">
              <a:lnSpc>
                <a:spcPct val="120000"/>
              </a:lnSpc>
              <a:spcBef>
                <a:spcPts val="300"/>
              </a:spcBef>
              <a:spcAft>
                <a:spcPct val="0"/>
              </a:spcAft>
              <a:buClr>
                <a:schemeClr val="accent1"/>
              </a:buClr>
              <a:buSzPct val="100000"/>
              <a:buFont typeface="Courier New" panose="02070309020205020404" pitchFamily="49" charset="0"/>
              <a:buChar char="o"/>
              <a:defRPr sz="1400">
                <a:solidFill>
                  <a:schemeClr val="tx1"/>
                </a:solidFill>
                <a:latin typeface="+mn-lt"/>
              </a:defRPr>
            </a:lvl3pPr>
            <a:lvl4pPr marL="1080000" indent="-270000" algn="l" rtl="0" eaLnBrk="1" fontAlgn="base" hangingPunct="1">
              <a:lnSpc>
                <a:spcPct val="120000"/>
              </a:lnSpc>
              <a:spcBef>
                <a:spcPts val="300"/>
              </a:spcBef>
              <a:spcAft>
                <a:spcPct val="0"/>
              </a:spcAft>
              <a:buClr>
                <a:schemeClr val="accent1"/>
              </a:buClr>
              <a:buSzPct val="100000"/>
              <a:buFont typeface="Wingdings" panose="05000000000000000000" pitchFamily="2" charset="2"/>
              <a:buChar char="§"/>
              <a:defRPr sz="1400">
                <a:solidFill>
                  <a:schemeClr val="tx1"/>
                </a:solidFill>
                <a:latin typeface="+mn-lt"/>
              </a:defRPr>
            </a:lvl4pPr>
            <a:lvl5pPr marL="810000" indent="0" algn="l" defTabSz="895350" rtl="0" eaLnBrk="1" fontAlgn="base" hangingPunct="1">
              <a:lnSpc>
                <a:spcPct val="120000"/>
              </a:lnSpc>
              <a:spcBef>
                <a:spcPts val="300"/>
              </a:spcBef>
              <a:spcAft>
                <a:spcPct val="0"/>
              </a:spcAft>
              <a:buClr>
                <a:srgbClr val="18345E"/>
              </a:buClr>
              <a:buFont typeface="Wingdings" panose="05000000000000000000" pitchFamily="2" charset="2"/>
              <a:buNone/>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00000"/>
              </a:lnSpc>
              <a:spcBef>
                <a:spcPts val="0"/>
              </a:spcBef>
              <a:buNone/>
            </a:pPr>
            <a:r>
              <a:rPr lang="en-IE" sz="1800" b="1" kern="0" dirty="0">
                <a:solidFill>
                  <a:schemeClr val="bg1"/>
                </a:solidFill>
              </a:rPr>
              <a:t>5</a:t>
            </a:r>
          </a:p>
        </p:txBody>
      </p:sp>
      <p:sp>
        <p:nvSpPr>
          <p:cNvPr id="68" name="Rectangle 56">
            <a:extLst>
              <a:ext uri="{FF2B5EF4-FFF2-40B4-BE49-F238E27FC236}">
                <a16:creationId xmlns:a16="http://schemas.microsoft.com/office/drawing/2014/main" id="{6ED8B3B8-0690-05EB-1F78-1B287D29D3AC}"/>
              </a:ext>
            </a:extLst>
          </p:cNvPr>
          <p:cNvSpPr>
            <a:spLocks/>
          </p:cNvSpPr>
          <p:nvPr/>
        </p:nvSpPr>
        <p:spPr>
          <a:xfrm>
            <a:off x="8038124" y="5005195"/>
            <a:ext cx="3573737" cy="1524071"/>
          </a:xfrm>
          <a:prstGeom prst="rect">
            <a:avLst/>
          </a:prstGeom>
          <a:solidFill>
            <a:schemeClr val="bg1"/>
          </a:solidFill>
        </p:spPr>
        <p:txBody>
          <a:bodyPr wrap="square" lIns="144000" tIns="504000" rIns="144000">
            <a:noAutofit/>
          </a:bodyPr>
          <a:lstStyle/>
          <a:p>
            <a:pPr marL="223838" lvl="1" fontAlgn="base">
              <a:lnSpc>
                <a:spcPct val="120000"/>
              </a:lnSpc>
              <a:spcBef>
                <a:spcPts val="300"/>
              </a:spcBef>
              <a:spcAft>
                <a:spcPct val="0"/>
              </a:spcAft>
              <a:buClr>
                <a:schemeClr val="accent1"/>
              </a:buClr>
            </a:pPr>
            <a:r>
              <a:rPr lang="en-IE" sz="1600" i="1" kern="0" dirty="0"/>
              <a:t>Performance comes from frontline – Release and enable them</a:t>
            </a:r>
            <a:endParaRPr lang="en-IE" sz="1600" kern="0" dirty="0"/>
          </a:p>
        </p:txBody>
      </p:sp>
      <p:sp>
        <p:nvSpPr>
          <p:cNvPr id="69" name="CuadroTexto 395">
            <a:extLst>
              <a:ext uri="{FF2B5EF4-FFF2-40B4-BE49-F238E27FC236}">
                <a16:creationId xmlns:a16="http://schemas.microsoft.com/office/drawing/2014/main" id="{1A3F7CCE-E8DB-CE94-8A85-7498C0E4CB64}"/>
              </a:ext>
            </a:extLst>
          </p:cNvPr>
          <p:cNvSpPr txBox="1">
            <a:spLocks/>
          </p:cNvSpPr>
          <p:nvPr/>
        </p:nvSpPr>
        <p:spPr>
          <a:xfrm>
            <a:off x="8038124" y="5005194"/>
            <a:ext cx="3573737" cy="360850"/>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360000" tIns="36000" rIns="144000" bIns="72000" numCol="1" spcCol="0" rtlCol="0" fromWordArt="0" anchor="t" anchorCtr="0" forceAA="0" compatLnSpc="1">
            <a:prstTxWarp prst="textNoShape">
              <a:avLst/>
            </a:prstTxWarp>
            <a:noAutofit/>
          </a:bodyPr>
          <a:lstStyle>
            <a:defPPr>
              <a:defRPr lang="en-US"/>
            </a:defPPr>
            <a:lvl1pPr>
              <a:lnSpc>
                <a:spcPct val="100000"/>
              </a:lnSpc>
              <a:spcBef>
                <a:spcPts val="0"/>
              </a:spcBef>
              <a:defRPr sz="1600" b="1">
                <a:solidFill>
                  <a:schemeClr val="bg2"/>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IE" sz="1800" dirty="0">
                <a:solidFill>
                  <a:schemeClr val="bg1"/>
                </a:solidFill>
              </a:rPr>
              <a:t>Empower the Frontlines</a:t>
            </a:r>
          </a:p>
        </p:txBody>
      </p:sp>
      <p:sp>
        <p:nvSpPr>
          <p:cNvPr id="70" name="TextBox 69">
            <a:extLst>
              <a:ext uri="{FF2B5EF4-FFF2-40B4-BE49-F238E27FC236}">
                <a16:creationId xmlns:a16="http://schemas.microsoft.com/office/drawing/2014/main" id="{BFFEA50C-97AC-5697-6EF0-A37A299236F5}"/>
              </a:ext>
            </a:extLst>
          </p:cNvPr>
          <p:cNvSpPr txBox="1">
            <a:spLocks noChangeArrowheads="1"/>
          </p:cNvSpPr>
          <p:nvPr/>
        </p:nvSpPr>
        <p:spPr bwMode="auto">
          <a:xfrm>
            <a:off x="8038126" y="5005194"/>
            <a:ext cx="252000" cy="360850"/>
          </a:xfrm>
          <a:prstGeom prst="rect">
            <a:avLst/>
          </a:prstGeom>
          <a:solidFill>
            <a:schemeClr val="tx1">
              <a:lumMod val="95000"/>
              <a:lumOff val="5000"/>
            </a:schemeClr>
          </a:solidFill>
          <a:ln w="6350">
            <a:noFill/>
            <a:miter lim="800000"/>
            <a:headEnd/>
            <a:tailEnd/>
          </a:ln>
        </p:spPr>
        <p:txBody>
          <a:bodyPr vert="horz" wrap="square" lIns="36000" tIns="36000" rIns="36000" bIns="36000" numCol="1" anchor="ctr" anchorCtr="0" compatLnSpc="1">
            <a:prstTxWarp prst="textNoShape">
              <a:avLst/>
            </a:prstTxWarp>
            <a:noAutofit/>
          </a:bodyPr>
          <a:lstStyle>
            <a:lvl1pPr marL="270000" indent="-270000" algn="l" rtl="0" eaLnBrk="1" fontAlgn="base" hangingPunct="1">
              <a:lnSpc>
                <a:spcPct val="120000"/>
              </a:lnSpc>
              <a:spcBef>
                <a:spcPts val="300"/>
              </a:spcBef>
              <a:spcAft>
                <a:spcPct val="0"/>
              </a:spcAft>
              <a:buClr>
                <a:schemeClr val="tx1"/>
              </a:buClr>
              <a:buFont typeface="Arial" panose="020B0604020202020204" pitchFamily="34" charset="0"/>
              <a:buChar char="•"/>
              <a:defRPr sz="1400">
                <a:solidFill>
                  <a:schemeClr val="tx1"/>
                </a:solidFill>
                <a:latin typeface="+mn-lt"/>
                <a:ea typeface="+mn-ea"/>
                <a:cs typeface="+mn-cs"/>
              </a:defRPr>
            </a:lvl1pPr>
            <a:lvl2pPr marL="540000" indent="-270000" algn="l" rtl="0" eaLnBrk="1" fontAlgn="base" hangingPunct="1">
              <a:lnSpc>
                <a:spcPct val="12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2pPr>
            <a:lvl3pPr marL="810000" indent="-270000" algn="l" rtl="0" eaLnBrk="1" fontAlgn="base" hangingPunct="1">
              <a:lnSpc>
                <a:spcPct val="120000"/>
              </a:lnSpc>
              <a:spcBef>
                <a:spcPts val="300"/>
              </a:spcBef>
              <a:spcAft>
                <a:spcPct val="0"/>
              </a:spcAft>
              <a:buClr>
                <a:schemeClr val="accent1"/>
              </a:buClr>
              <a:buSzPct val="100000"/>
              <a:buFont typeface="Courier New" panose="02070309020205020404" pitchFamily="49" charset="0"/>
              <a:buChar char="o"/>
              <a:defRPr sz="1400">
                <a:solidFill>
                  <a:schemeClr val="tx1"/>
                </a:solidFill>
                <a:latin typeface="+mn-lt"/>
              </a:defRPr>
            </a:lvl3pPr>
            <a:lvl4pPr marL="1080000" indent="-270000" algn="l" rtl="0" eaLnBrk="1" fontAlgn="base" hangingPunct="1">
              <a:lnSpc>
                <a:spcPct val="120000"/>
              </a:lnSpc>
              <a:spcBef>
                <a:spcPts val="300"/>
              </a:spcBef>
              <a:spcAft>
                <a:spcPct val="0"/>
              </a:spcAft>
              <a:buClr>
                <a:schemeClr val="accent1"/>
              </a:buClr>
              <a:buSzPct val="100000"/>
              <a:buFont typeface="Wingdings" panose="05000000000000000000" pitchFamily="2" charset="2"/>
              <a:buChar char="§"/>
              <a:defRPr sz="1400">
                <a:solidFill>
                  <a:schemeClr val="tx1"/>
                </a:solidFill>
                <a:latin typeface="+mn-lt"/>
              </a:defRPr>
            </a:lvl4pPr>
            <a:lvl5pPr marL="810000" indent="0" algn="l" defTabSz="895350" rtl="0" eaLnBrk="1" fontAlgn="base" hangingPunct="1">
              <a:lnSpc>
                <a:spcPct val="120000"/>
              </a:lnSpc>
              <a:spcBef>
                <a:spcPts val="300"/>
              </a:spcBef>
              <a:spcAft>
                <a:spcPct val="0"/>
              </a:spcAft>
              <a:buClr>
                <a:srgbClr val="18345E"/>
              </a:buClr>
              <a:buFont typeface="Wingdings" panose="05000000000000000000" pitchFamily="2" charset="2"/>
              <a:buNone/>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00000"/>
              </a:lnSpc>
              <a:spcBef>
                <a:spcPts val="0"/>
              </a:spcBef>
              <a:buNone/>
            </a:pPr>
            <a:r>
              <a:rPr lang="en-IE" sz="1800" b="1" kern="0" dirty="0">
                <a:solidFill>
                  <a:schemeClr val="bg1"/>
                </a:solidFill>
              </a:rPr>
              <a:t>3</a:t>
            </a:r>
          </a:p>
        </p:txBody>
      </p:sp>
    </p:spTree>
    <p:extLst>
      <p:ext uri="{BB962C8B-B14F-4D97-AF65-F5344CB8AC3E}">
        <p14:creationId xmlns:p14="http://schemas.microsoft.com/office/powerpoint/2010/main" val="113920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2" grpId="0" animBg="1"/>
      <p:bldP spid="74" grpId="0" animBg="1"/>
      <p:bldP spid="75" grpId="0" animBg="1"/>
      <p:bldP spid="76" grpId="0" animBg="1"/>
      <p:bldP spid="84" grpId="0" animBg="1"/>
      <p:bldP spid="85" grpId="0" animBg="1"/>
      <p:bldP spid="86" grpId="0" animBg="1"/>
      <p:bldP spid="81" grpId="0"/>
      <p:bldP spid="82" grpId="0" animBg="1"/>
      <p:bldP spid="83" grpId="0" animBg="1"/>
      <p:bldP spid="7" grpId="0" animBg="1"/>
      <p:bldP spid="87" grpId="0" animBg="1"/>
      <p:bldP spid="88" grpId="0" animBg="1"/>
      <p:bldP spid="89"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CE42-6563-4CA3-1291-1AF74EDA0BBB}"/>
              </a:ext>
            </a:extLst>
          </p:cNvPr>
          <p:cNvSpPr>
            <a:spLocks noGrp="1"/>
          </p:cNvSpPr>
          <p:nvPr>
            <p:ph type="title"/>
          </p:nvPr>
        </p:nvSpPr>
        <p:spPr/>
        <p:txBody>
          <a:bodyPr/>
          <a:lstStyle/>
          <a:p>
            <a:r>
              <a:rPr lang="en-GB" dirty="0"/>
              <a:t>Strong Intelligent Owners Teams</a:t>
            </a:r>
            <a:br>
              <a:rPr lang="en-GB" dirty="0"/>
            </a:br>
            <a:r>
              <a:rPr lang="en-IE" sz="2400" b="0" i="1" kern="0" dirty="0"/>
              <a:t>Make the right decisions early enough</a:t>
            </a:r>
            <a:r>
              <a:rPr lang="en-GB" sz="2400" b="0" i="1" dirty="0"/>
              <a:t> </a:t>
            </a:r>
          </a:p>
        </p:txBody>
      </p:sp>
      <p:sp>
        <p:nvSpPr>
          <p:cNvPr id="3" name="Rectangle 2">
            <a:extLst>
              <a:ext uri="{FF2B5EF4-FFF2-40B4-BE49-F238E27FC236}">
                <a16:creationId xmlns:a16="http://schemas.microsoft.com/office/drawing/2014/main" id="{D969D0E6-A828-0CEE-D2B2-0637C3566C61}"/>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1</a:t>
            </a:r>
          </a:p>
        </p:txBody>
      </p:sp>
      <p:sp>
        <p:nvSpPr>
          <p:cNvPr id="21" name="Rounded Rectangle 20">
            <a:extLst>
              <a:ext uri="{FF2B5EF4-FFF2-40B4-BE49-F238E27FC236}">
                <a16:creationId xmlns:a16="http://schemas.microsoft.com/office/drawing/2014/main" id="{0C3492C2-1DFE-3368-1B43-F4629E90D8BE}"/>
              </a:ext>
            </a:extLst>
          </p:cNvPr>
          <p:cNvSpPr/>
          <p:nvPr/>
        </p:nvSpPr>
        <p:spPr>
          <a:xfrm>
            <a:off x="1441524" y="1979407"/>
            <a:ext cx="3732904" cy="11618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Intelligent</a:t>
            </a:r>
          </a:p>
        </p:txBody>
      </p:sp>
      <p:sp>
        <p:nvSpPr>
          <p:cNvPr id="22" name="Rounded Rectangle 21">
            <a:extLst>
              <a:ext uri="{FF2B5EF4-FFF2-40B4-BE49-F238E27FC236}">
                <a16:creationId xmlns:a16="http://schemas.microsoft.com/office/drawing/2014/main" id="{121B2126-BEFE-F7E4-A207-FC74469F68EE}"/>
              </a:ext>
            </a:extLst>
          </p:cNvPr>
          <p:cNvSpPr/>
          <p:nvPr/>
        </p:nvSpPr>
        <p:spPr>
          <a:xfrm>
            <a:off x="1441524" y="4572058"/>
            <a:ext cx="3732904" cy="11618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Strong</a:t>
            </a:r>
          </a:p>
        </p:txBody>
      </p:sp>
      <p:sp>
        <p:nvSpPr>
          <p:cNvPr id="23" name="TextBox 22">
            <a:extLst>
              <a:ext uri="{FF2B5EF4-FFF2-40B4-BE49-F238E27FC236}">
                <a16:creationId xmlns:a16="http://schemas.microsoft.com/office/drawing/2014/main" id="{B07A0670-F3E6-CC8B-12CF-DA05B3DE99DC}"/>
              </a:ext>
            </a:extLst>
          </p:cNvPr>
          <p:cNvSpPr txBox="1"/>
          <p:nvPr/>
        </p:nvSpPr>
        <p:spPr>
          <a:xfrm>
            <a:off x="6519129" y="1346031"/>
            <a:ext cx="2826543" cy="368114"/>
          </a:xfrm>
          <a:prstGeom prst="rect">
            <a:avLst/>
          </a:prstGeom>
          <a:noFill/>
        </p:spPr>
        <p:txBody>
          <a:bodyPr wrap="none" rtlCol="0">
            <a:spAutoFit/>
          </a:bodyPr>
          <a:lstStyle/>
          <a:p>
            <a:pPr algn="l">
              <a:lnSpc>
                <a:spcPct val="120000"/>
              </a:lnSpc>
              <a:spcBef>
                <a:spcPts val="600"/>
              </a:spcBef>
            </a:pPr>
            <a:r>
              <a:rPr lang="en-GB" sz="1600" dirty="0"/>
              <a:t>Know what we specifically need</a:t>
            </a:r>
          </a:p>
        </p:txBody>
      </p:sp>
      <p:sp>
        <p:nvSpPr>
          <p:cNvPr id="24" name="TextBox 23">
            <a:extLst>
              <a:ext uri="{FF2B5EF4-FFF2-40B4-BE49-F238E27FC236}">
                <a16:creationId xmlns:a16="http://schemas.microsoft.com/office/drawing/2014/main" id="{7C033C8D-0660-651B-0B29-8331A2C733B8}"/>
              </a:ext>
            </a:extLst>
          </p:cNvPr>
          <p:cNvSpPr txBox="1"/>
          <p:nvPr/>
        </p:nvSpPr>
        <p:spPr>
          <a:xfrm>
            <a:off x="6671529" y="1760167"/>
            <a:ext cx="3724481" cy="368114"/>
          </a:xfrm>
          <a:prstGeom prst="rect">
            <a:avLst/>
          </a:prstGeom>
          <a:noFill/>
        </p:spPr>
        <p:txBody>
          <a:bodyPr wrap="none" rtlCol="0">
            <a:spAutoFit/>
          </a:bodyPr>
          <a:lstStyle/>
          <a:p>
            <a:pPr algn="l">
              <a:lnSpc>
                <a:spcPct val="120000"/>
              </a:lnSpc>
              <a:spcBef>
                <a:spcPts val="600"/>
              </a:spcBef>
            </a:pPr>
            <a:r>
              <a:rPr lang="en-GB" sz="1600" dirty="0"/>
              <a:t>Understand the complete value trade offs</a:t>
            </a:r>
          </a:p>
        </p:txBody>
      </p:sp>
      <p:sp>
        <p:nvSpPr>
          <p:cNvPr id="25" name="TextBox 24">
            <a:extLst>
              <a:ext uri="{FF2B5EF4-FFF2-40B4-BE49-F238E27FC236}">
                <a16:creationId xmlns:a16="http://schemas.microsoft.com/office/drawing/2014/main" id="{2A996A1C-1BE4-A454-1455-2475516E3D20}"/>
              </a:ext>
            </a:extLst>
          </p:cNvPr>
          <p:cNvSpPr txBox="1"/>
          <p:nvPr/>
        </p:nvSpPr>
        <p:spPr>
          <a:xfrm>
            <a:off x="6823929" y="2174303"/>
            <a:ext cx="4223913" cy="368114"/>
          </a:xfrm>
          <a:prstGeom prst="rect">
            <a:avLst/>
          </a:prstGeom>
          <a:noFill/>
        </p:spPr>
        <p:txBody>
          <a:bodyPr wrap="none" rtlCol="0">
            <a:spAutoFit/>
          </a:bodyPr>
          <a:lstStyle/>
          <a:p>
            <a:pPr algn="l">
              <a:lnSpc>
                <a:spcPct val="120000"/>
              </a:lnSpc>
              <a:spcBef>
                <a:spcPts val="600"/>
              </a:spcBef>
            </a:pPr>
            <a:r>
              <a:rPr lang="en-GB" sz="1600" dirty="0"/>
              <a:t>Recognise the value of time and timely decisions</a:t>
            </a:r>
          </a:p>
        </p:txBody>
      </p:sp>
      <p:sp>
        <p:nvSpPr>
          <p:cNvPr id="26" name="TextBox 25">
            <a:extLst>
              <a:ext uri="{FF2B5EF4-FFF2-40B4-BE49-F238E27FC236}">
                <a16:creationId xmlns:a16="http://schemas.microsoft.com/office/drawing/2014/main" id="{9BB3F1C0-3A0E-E860-07B1-E3E129B9DD78}"/>
              </a:ext>
            </a:extLst>
          </p:cNvPr>
          <p:cNvSpPr txBox="1"/>
          <p:nvPr/>
        </p:nvSpPr>
        <p:spPr>
          <a:xfrm>
            <a:off x="6671529" y="3062361"/>
            <a:ext cx="3606115" cy="368114"/>
          </a:xfrm>
          <a:prstGeom prst="rect">
            <a:avLst/>
          </a:prstGeom>
          <a:noFill/>
        </p:spPr>
        <p:txBody>
          <a:bodyPr wrap="none" rtlCol="0">
            <a:spAutoFit/>
          </a:bodyPr>
          <a:lstStyle/>
          <a:p>
            <a:pPr>
              <a:lnSpc>
                <a:spcPct val="120000"/>
              </a:lnSpc>
              <a:spcBef>
                <a:spcPts val="600"/>
              </a:spcBef>
            </a:pPr>
            <a:r>
              <a:rPr lang="en-GB" sz="1600" dirty="0"/>
              <a:t>Realise they ultimately hold all of the risk</a:t>
            </a:r>
          </a:p>
        </p:txBody>
      </p:sp>
      <p:sp>
        <p:nvSpPr>
          <p:cNvPr id="27" name="TextBox 26">
            <a:extLst>
              <a:ext uri="{FF2B5EF4-FFF2-40B4-BE49-F238E27FC236}">
                <a16:creationId xmlns:a16="http://schemas.microsoft.com/office/drawing/2014/main" id="{CA9E2B07-C251-2437-1173-9C3C2AF6DF97}"/>
              </a:ext>
            </a:extLst>
          </p:cNvPr>
          <p:cNvSpPr txBox="1"/>
          <p:nvPr/>
        </p:nvSpPr>
        <p:spPr>
          <a:xfrm>
            <a:off x="6823929" y="2643878"/>
            <a:ext cx="4266361" cy="368114"/>
          </a:xfrm>
          <a:prstGeom prst="rect">
            <a:avLst/>
          </a:prstGeom>
          <a:noFill/>
        </p:spPr>
        <p:txBody>
          <a:bodyPr wrap="none" rtlCol="0">
            <a:spAutoFit/>
          </a:bodyPr>
          <a:lstStyle/>
          <a:p>
            <a:pPr algn="l">
              <a:lnSpc>
                <a:spcPct val="120000"/>
              </a:lnSpc>
              <a:spcBef>
                <a:spcPts val="600"/>
              </a:spcBef>
            </a:pPr>
            <a:r>
              <a:rPr lang="en-GB" sz="1600" dirty="0"/>
              <a:t>Understand what will make each party successful</a:t>
            </a:r>
          </a:p>
        </p:txBody>
      </p:sp>
      <p:sp>
        <p:nvSpPr>
          <p:cNvPr id="28" name="TextBox 27">
            <a:extLst>
              <a:ext uri="{FF2B5EF4-FFF2-40B4-BE49-F238E27FC236}">
                <a16:creationId xmlns:a16="http://schemas.microsoft.com/office/drawing/2014/main" id="{226C4D7D-286E-06B9-451C-802041D7D2B3}"/>
              </a:ext>
            </a:extLst>
          </p:cNvPr>
          <p:cNvSpPr txBox="1"/>
          <p:nvPr/>
        </p:nvSpPr>
        <p:spPr>
          <a:xfrm>
            <a:off x="6519129" y="3476497"/>
            <a:ext cx="3200171" cy="368114"/>
          </a:xfrm>
          <a:prstGeom prst="rect">
            <a:avLst/>
          </a:prstGeom>
          <a:noFill/>
        </p:spPr>
        <p:txBody>
          <a:bodyPr wrap="none" rtlCol="0">
            <a:spAutoFit/>
          </a:bodyPr>
          <a:lstStyle/>
          <a:p>
            <a:pPr algn="l">
              <a:lnSpc>
                <a:spcPct val="120000"/>
              </a:lnSpc>
              <a:spcBef>
                <a:spcPts val="600"/>
              </a:spcBef>
            </a:pPr>
            <a:r>
              <a:rPr lang="en-GB" sz="1600" dirty="0"/>
              <a:t>Fully informed on the status of work</a:t>
            </a:r>
          </a:p>
        </p:txBody>
      </p:sp>
      <p:sp>
        <p:nvSpPr>
          <p:cNvPr id="29" name="TextBox 28">
            <a:extLst>
              <a:ext uri="{FF2B5EF4-FFF2-40B4-BE49-F238E27FC236}">
                <a16:creationId xmlns:a16="http://schemas.microsoft.com/office/drawing/2014/main" id="{F3178989-90BB-3135-9E8E-19BB86C74ECC}"/>
              </a:ext>
            </a:extLst>
          </p:cNvPr>
          <p:cNvSpPr txBox="1"/>
          <p:nvPr/>
        </p:nvSpPr>
        <p:spPr>
          <a:xfrm>
            <a:off x="3052938" y="3500266"/>
            <a:ext cx="510076" cy="712759"/>
          </a:xfrm>
          <a:prstGeom prst="rect">
            <a:avLst/>
          </a:prstGeom>
          <a:noFill/>
        </p:spPr>
        <p:txBody>
          <a:bodyPr wrap="none" rtlCol="0">
            <a:spAutoFit/>
          </a:bodyPr>
          <a:lstStyle/>
          <a:p>
            <a:pPr algn="ctr">
              <a:lnSpc>
                <a:spcPct val="120000"/>
              </a:lnSpc>
              <a:spcBef>
                <a:spcPts val="600"/>
              </a:spcBef>
            </a:pPr>
            <a:r>
              <a:rPr lang="en-GB" sz="3600" b="1" dirty="0"/>
              <a:t>&amp;</a:t>
            </a:r>
          </a:p>
        </p:txBody>
      </p:sp>
      <p:cxnSp>
        <p:nvCxnSpPr>
          <p:cNvPr id="31" name="Curved Connector 30">
            <a:extLst>
              <a:ext uri="{FF2B5EF4-FFF2-40B4-BE49-F238E27FC236}">
                <a16:creationId xmlns:a16="http://schemas.microsoft.com/office/drawing/2014/main" id="{54F9CC1C-F0A8-716A-4A1C-A3E6D3B94D25}"/>
              </a:ext>
            </a:extLst>
          </p:cNvPr>
          <p:cNvCxnSpPr>
            <a:stCxn id="21" idx="3"/>
            <a:endCxn id="23" idx="1"/>
          </p:cNvCxnSpPr>
          <p:nvPr/>
        </p:nvCxnSpPr>
        <p:spPr>
          <a:xfrm flipV="1">
            <a:off x="5174428" y="1530088"/>
            <a:ext cx="1344701" cy="1030232"/>
          </a:xfrm>
          <a:prstGeom prst="curvedConnector3">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19905358-88ED-419C-D0AA-5A4DA07369DD}"/>
              </a:ext>
            </a:extLst>
          </p:cNvPr>
          <p:cNvCxnSpPr>
            <a:cxnSpLocks/>
            <a:stCxn id="21" idx="3"/>
            <a:endCxn id="24" idx="1"/>
          </p:cNvCxnSpPr>
          <p:nvPr/>
        </p:nvCxnSpPr>
        <p:spPr>
          <a:xfrm flipV="1">
            <a:off x="5174428" y="1944224"/>
            <a:ext cx="1497101" cy="616096"/>
          </a:xfrm>
          <a:prstGeom prst="curvedConnector3">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a:extLst>
              <a:ext uri="{FF2B5EF4-FFF2-40B4-BE49-F238E27FC236}">
                <a16:creationId xmlns:a16="http://schemas.microsoft.com/office/drawing/2014/main" id="{64C015C7-35E7-0C57-B8BF-1134C3A509DB}"/>
              </a:ext>
            </a:extLst>
          </p:cNvPr>
          <p:cNvCxnSpPr>
            <a:cxnSpLocks/>
            <a:stCxn id="21" idx="3"/>
            <a:endCxn id="25" idx="1"/>
          </p:cNvCxnSpPr>
          <p:nvPr/>
        </p:nvCxnSpPr>
        <p:spPr>
          <a:xfrm flipV="1">
            <a:off x="5174428" y="2358360"/>
            <a:ext cx="1649501" cy="201960"/>
          </a:xfrm>
          <a:prstGeom prst="curvedConnector3">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99AD8DDE-D023-EFAC-3483-6F1CA3B0D25C}"/>
              </a:ext>
            </a:extLst>
          </p:cNvPr>
          <p:cNvCxnSpPr>
            <a:cxnSpLocks/>
            <a:stCxn id="21" idx="3"/>
            <a:endCxn id="27" idx="1"/>
          </p:cNvCxnSpPr>
          <p:nvPr/>
        </p:nvCxnSpPr>
        <p:spPr>
          <a:xfrm>
            <a:off x="5174428" y="2560320"/>
            <a:ext cx="1649501" cy="267615"/>
          </a:xfrm>
          <a:prstGeom prst="curvedConnector3">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9A6ED90C-FEFE-9749-6531-704E5D7E2B9F}"/>
              </a:ext>
            </a:extLst>
          </p:cNvPr>
          <p:cNvCxnSpPr>
            <a:cxnSpLocks/>
            <a:stCxn id="21" idx="3"/>
            <a:endCxn id="26" idx="1"/>
          </p:cNvCxnSpPr>
          <p:nvPr/>
        </p:nvCxnSpPr>
        <p:spPr>
          <a:xfrm>
            <a:off x="5174428" y="2560320"/>
            <a:ext cx="1497101" cy="686098"/>
          </a:xfrm>
          <a:prstGeom prst="curvedConnector3">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E51009B3-F80E-82F4-B639-6F92EF8692A6}"/>
              </a:ext>
            </a:extLst>
          </p:cNvPr>
          <p:cNvCxnSpPr>
            <a:cxnSpLocks/>
            <a:stCxn id="21" idx="3"/>
            <a:endCxn id="28" idx="1"/>
          </p:cNvCxnSpPr>
          <p:nvPr/>
        </p:nvCxnSpPr>
        <p:spPr>
          <a:xfrm>
            <a:off x="5174428" y="2560320"/>
            <a:ext cx="1344701" cy="1100234"/>
          </a:xfrm>
          <a:prstGeom prst="curvedConnector3">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8CCC090-1822-D84B-1ACD-DA54584E29F6}"/>
              </a:ext>
            </a:extLst>
          </p:cNvPr>
          <p:cNvSpPr txBox="1"/>
          <p:nvPr/>
        </p:nvSpPr>
        <p:spPr>
          <a:xfrm>
            <a:off x="6519128" y="4317386"/>
            <a:ext cx="4106509" cy="368114"/>
          </a:xfrm>
          <a:prstGeom prst="rect">
            <a:avLst/>
          </a:prstGeom>
          <a:noFill/>
        </p:spPr>
        <p:txBody>
          <a:bodyPr wrap="none" rtlCol="0">
            <a:spAutoFit/>
          </a:bodyPr>
          <a:lstStyle/>
          <a:p>
            <a:pPr algn="l">
              <a:lnSpc>
                <a:spcPct val="120000"/>
              </a:lnSpc>
              <a:spcBef>
                <a:spcPts val="600"/>
              </a:spcBef>
            </a:pPr>
            <a:r>
              <a:rPr lang="en-GB" sz="1600" dirty="0"/>
              <a:t>Drive the best decisions for the project on time</a:t>
            </a:r>
          </a:p>
        </p:txBody>
      </p:sp>
      <p:sp>
        <p:nvSpPr>
          <p:cNvPr id="52" name="TextBox 51">
            <a:extLst>
              <a:ext uri="{FF2B5EF4-FFF2-40B4-BE49-F238E27FC236}">
                <a16:creationId xmlns:a16="http://schemas.microsoft.com/office/drawing/2014/main" id="{720978A9-AC07-6FE3-2028-9DB29B4753D2}"/>
              </a:ext>
            </a:extLst>
          </p:cNvPr>
          <p:cNvSpPr txBox="1"/>
          <p:nvPr/>
        </p:nvSpPr>
        <p:spPr>
          <a:xfrm>
            <a:off x="6823929" y="5156628"/>
            <a:ext cx="3458447" cy="368114"/>
          </a:xfrm>
          <a:prstGeom prst="rect">
            <a:avLst/>
          </a:prstGeom>
          <a:noFill/>
        </p:spPr>
        <p:txBody>
          <a:bodyPr wrap="none" rtlCol="0">
            <a:spAutoFit/>
          </a:bodyPr>
          <a:lstStyle/>
          <a:p>
            <a:pPr algn="l">
              <a:lnSpc>
                <a:spcPct val="120000"/>
              </a:lnSpc>
              <a:spcBef>
                <a:spcPts val="600"/>
              </a:spcBef>
            </a:pPr>
            <a:r>
              <a:rPr lang="en-GB" sz="1600" dirty="0"/>
              <a:t>Drive performance for the benefit of all</a:t>
            </a:r>
          </a:p>
        </p:txBody>
      </p:sp>
      <p:sp>
        <p:nvSpPr>
          <p:cNvPr id="53" name="TextBox 52">
            <a:extLst>
              <a:ext uri="{FF2B5EF4-FFF2-40B4-BE49-F238E27FC236}">
                <a16:creationId xmlns:a16="http://schemas.microsoft.com/office/drawing/2014/main" id="{9672ED37-790E-E5F0-5B7D-CD5CCFC4F2C9}"/>
              </a:ext>
            </a:extLst>
          </p:cNvPr>
          <p:cNvSpPr txBox="1"/>
          <p:nvPr/>
        </p:nvSpPr>
        <p:spPr>
          <a:xfrm>
            <a:off x="6523430" y="5570764"/>
            <a:ext cx="2412455" cy="368114"/>
          </a:xfrm>
          <a:prstGeom prst="rect">
            <a:avLst/>
          </a:prstGeom>
          <a:noFill/>
        </p:spPr>
        <p:txBody>
          <a:bodyPr wrap="none" rtlCol="0">
            <a:spAutoFit/>
          </a:bodyPr>
          <a:lstStyle/>
          <a:p>
            <a:pPr algn="l">
              <a:lnSpc>
                <a:spcPct val="120000"/>
              </a:lnSpc>
              <a:spcBef>
                <a:spcPts val="600"/>
              </a:spcBef>
            </a:pPr>
            <a:r>
              <a:rPr lang="en-GB" sz="1600" dirty="0"/>
              <a:t>Remove risks early enough</a:t>
            </a:r>
          </a:p>
        </p:txBody>
      </p:sp>
      <p:sp>
        <p:nvSpPr>
          <p:cNvPr id="54" name="TextBox 53">
            <a:extLst>
              <a:ext uri="{FF2B5EF4-FFF2-40B4-BE49-F238E27FC236}">
                <a16:creationId xmlns:a16="http://schemas.microsoft.com/office/drawing/2014/main" id="{B43807F1-F964-2566-A7A4-F61783CF12FC}"/>
              </a:ext>
            </a:extLst>
          </p:cNvPr>
          <p:cNvSpPr txBox="1"/>
          <p:nvPr/>
        </p:nvSpPr>
        <p:spPr>
          <a:xfrm>
            <a:off x="6823929" y="4738145"/>
            <a:ext cx="4469685" cy="368114"/>
          </a:xfrm>
          <a:prstGeom prst="rect">
            <a:avLst/>
          </a:prstGeom>
          <a:noFill/>
        </p:spPr>
        <p:txBody>
          <a:bodyPr wrap="none" rtlCol="0">
            <a:spAutoFit/>
          </a:bodyPr>
          <a:lstStyle/>
          <a:p>
            <a:pPr algn="l">
              <a:lnSpc>
                <a:spcPct val="120000"/>
              </a:lnSpc>
              <a:spcBef>
                <a:spcPts val="600"/>
              </a:spcBef>
            </a:pPr>
            <a:r>
              <a:rPr lang="en-GB" sz="1600" dirty="0"/>
              <a:t>Builds and protects a common performance culture</a:t>
            </a:r>
          </a:p>
        </p:txBody>
      </p:sp>
      <p:cxnSp>
        <p:nvCxnSpPr>
          <p:cNvPr id="55" name="Curved Connector 54">
            <a:extLst>
              <a:ext uri="{FF2B5EF4-FFF2-40B4-BE49-F238E27FC236}">
                <a16:creationId xmlns:a16="http://schemas.microsoft.com/office/drawing/2014/main" id="{58510D65-D5B3-522B-FCED-5FFA6C50ADA9}"/>
              </a:ext>
            </a:extLst>
          </p:cNvPr>
          <p:cNvCxnSpPr>
            <a:cxnSpLocks/>
            <a:stCxn id="22" idx="3"/>
            <a:endCxn id="51" idx="1"/>
          </p:cNvCxnSpPr>
          <p:nvPr/>
        </p:nvCxnSpPr>
        <p:spPr>
          <a:xfrm flipV="1">
            <a:off x="5174428" y="4501443"/>
            <a:ext cx="1344700" cy="651528"/>
          </a:xfrm>
          <a:prstGeom prst="curvedConnector3">
            <a:avLst>
              <a:gd name="adj1" fmla="val 50000"/>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74086AD1-BCF8-42A0-7B4D-DD83BD526728}"/>
              </a:ext>
            </a:extLst>
          </p:cNvPr>
          <p:cNvCxnSpPr>
            <a:cxnSpLocks/>
            <a:stCxn id="22" idx="3"/>
            <a:endCxn id="53" idx="1"/>
          </p:cNvCxnSpPr>
          <p:nvPr/>
        </p:nvCxnSpPr>
        <p:spPr>
          <a:xfrm>
            <a:off x="5174428" y="5152971"/>
            <a:ext cx="1349002" cy="601850"/>
          </a:xfrm>
          <a:prstGeom prst="curvedConnector3">
            <a:avLst>
              <a:gd name="adj1" fmla="val 50000"/>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3B7F1FE9-CA3F-9F47-5C26-B9248E7C11EF}"/>
              </a:ext>
            </a:extLst>
          </p:cNvPr>
          <p:cNvCxnSpPr>
            <a:cxnSpLocks/>
            <a:stCxn id="22" idx="3"/>
            <a:endCxn id="52" idx="1"/>
          </p:cNvCxnSpPr>
          <p:nvPr/>
        </p:nvCxnSpPr>
        <p:spPr>
          <a:xfrm>
            <a:off x="5174428" y="5152971"/>
            <a:ext cx="1649501" cy="187714"/>
          </a:xfrm>
          <a:prstGeom prst="curvedConnector3">
            <a:avLst>
              <a:gd name="adj1" fmla="val 50000"/>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3203FF51-FA34-7A04-580E-EB05A7D80D0F}"/>
              </a:ext>
            </a:extLst>
          </p:cNvPr>
          <p:cNvCxnSpPr>
            <a:cxnSpLocks/>
            <a:stCxn id="22" idx="3"/>
            <a:endCxn id="54" idx="1"/>
          </p:cNvCxnSpPr>
          <p:nvPr/>
        </p:nvCxnSpPr>
        <p:spPr>
          <a:xfrm flipV="1">
            <a:off x="5174428" y="4922202"/>
            <a:ext cx="1649501" cy="230769"/>
          </a:xfrm>
          <a:prstGeom prst="curvedConnector3">
            <a:avLst>
              <a:gd name="adj1" fmla="val 50000"/>
            </a:avLst>
          </a:prstGeom>
          <a:ln w="190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59C7B6BB-8C1D-8B84-D6FC-B05AE9A7101C}"/>
              </a:ext>
            </a:extLst>
          </p:cNvPr>
          <p:cNvSpPr/>
          <p:nvPr/>
        </p:nvSpPr>
        <p:spPr>
          <a:xfrm flipV="1">
            <a:off x="4805381" y="3754420"/>
            <a:ext cx="2595258" cy="1809102"/>
          </a:xfrm>
          <a:prstGeom prst="triangle">
            <a:avLst/>
          </a:prstGeom>
          <a:no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80000" rtlCol="0" anchor="ctr"/>
          <a:lstStyle/>
          <a:p>
            <a:pPr algn="ctr">
              <a:lnSpc>
                <a:spcPct val="120000"/>
              </a:lnSpc>
              <a:spcBef>
                <a:spcPts val="600"/>
              </a:spcBef>
            </a:pPr>
            <a:endParaRPr lang="en-GB" b="1" dirty="0">
              <a:solidFill>
                <a:schemeClr val="bg1"/>
              </a:solidFill>
            </a:endParaRPr>
          </a:p>
        </p:txBody>
      </p:sp>
      <p:sp>
        <p:nvSpPr>
          <p:cNvPr id="6" name="Triangle 5">
            <a:extLst>
              <a:ext uri="{FF2B5EF4-FFF2-40B4-BE49-F238E27FC236}">
                <a16:creationId xmlns:a16="http://schemas.microsoft.com/office/drawing/2014/main" id="{7B015F76-6A7D-28AE-5A0E-C1EF8C355AC3}"/>
              </a:ext>
            </a:extLst>
          </p:cNvPr>
          <p:cNvSpPr/>
          <p:nvPr/>
        </p:nvSpPr>
        <p:spPr>
          <a:xfrm>
            <a:off x="4805381" y="1936377"/>
            <a:ext cx="2596770" cy="18180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80000" rtlCol="0" anchor="ctr"/>
          <a:lstStyle/>
          <a:p>
            <a:pPr algn="ctr">
              <a:lnSpc>
                <a:spcPct val="120000"/>
              </a:lnSpc>
              <a:spcBef>
                <a:spcPts val="600"/>
              </a:spcBef>
            </a:pPr>
            <a:r>
              <a:rPr lang="en-GB" b="1" dirty="0">
                <a:solidFill>
                  <a:schemeClr val="bg1"/>
                </a:solidFill>
              </a:rPr>
              <a:t>Part of the Team</a:t>
            </a:r>
          </a:p>
        </p:txBody>
      </p:sp>
      <p:sp>
        <p:nvSpPr>
          <p:cNvPr id="7" name="Triangle 6">
            <a:extLst>
              <a:ext uri="{FF2B5EF4-FFF2-40B4-BE49-F238E27FC236}">
                <a16:creationId xmlns:a16="http://schemas.microsoft.com/office/drawing/2014/main" id="{39352B03-2136-53A6-03D1-1BF483EC9381}"/>
              </a:ext>
            </a:extLst>
          </p:cNvPr>
          <p:cNvSpPr/>
          <p:nvPr/>
        </p:nvSpPr>
        <p:spPr>
          <a:xfrm>
            <a:off x="3506996" y="3754420"/>
            <a:ext cx="2596770" cy="181804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80000" rtlCol="0" anchor="ctr"/>
          <a:lstStyle/>
          <a:p>
            <a:pPr algn="ctr">
              <a:lnSpc>
                <a:spcPct val="120000"/>
              </a:lnSpc>
              <a:spcBef>
                <a:spcPts val="600"/>
              </a:spcBef>
            </a:pPr>
            <a:r>
              <a:rPr lang="en-GB" b="1" dirty="0">
                <a:solidFill>
                  <a:schemeClr val="bg1"/>
                </a:solidFill>
              </a:rPr>
              <a:t>Mutual Transparent</a:t>
            </a:r>
          </a:p>
        </p:txBody>
      </p:sp>
      <p:sp>
        <p:nvSpPr>
          <p:cNvPr id="8" name="Triangle 7">
            <a:extLst>
              <a:ext uri="{FF2B5EF4-FFF2-40B4-BE49-F238E27FC236}">
                <a16:creationId xmlns:a16="http://schemas.microsoft.com/office/drawing/2014/main" id="{84A2C8D1-80A3-94B7-D871-0FF44F1315D0}"/>
              </a:ext>
            </a:extLst>
          </p:cNvPr>
          <p:cNvSpPr/>
          <p:nvPr/>
        </p:nvSpPr>
        <p:spPr>
          <a:xfrm>
            <a:off x="6102254" y="3754420"/>
            <a:ext cx="2596770" cy="181804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180000" rtlCol="0" anchor="ctr"/>
          <a:lstStyle/>
          <a:p>
            <a:pPr algn="ctr">
              <a:lnSpc>
                <a:spcPct val="120000"/>
              </a:lnSpc>
              <a:spcBef>
                <a:spcPts val="600"/>
              </a:spcBef>
            </a:pPr>
            <a:r>
              <a:rPr lang="en-GB" b="1" dirty="0">
                <a:solidFill>
                  <a:schemeClr val="bg1"/>
                </a:solidFill>
              </a:rPr>
              <a:t>Want to Beat the Plan</a:t>
            </a:r>
          </a:p>
        </p:txBody>
      </p:sp>
      <p:sp>
        <p:nvSpPr>
          <p:cNvPr id="10" name="TextBox 9">
            <a:extLst>
              <a:ext uri="{FF2B5EF4-FFF2-40B4-BE49-F238E27FC236}">
                <a16:creationId xmlns:a16="http://schemas.microsoft.com/office/drawing/2014/main" id="{20036A64-DE4A-FE22-C1A2-EF524B09C12A}"/>
              </a:ext>
            </a:extLst>
          </p:cNvPr>
          <p:cNvSpPr txBox="1"/>
          <p:nvPr/>
        </p:nvSpPr>
        <p:spPr>
          <a:xfrm>
            <a:off x="5348507" y="3906788"/>
            <a:ext cx="1510517" cy="734945"/>
          </a:xfrm>
          <a:prstGeom prst="rect">
            <a:avLst/>
          </a:prstGeom>
          <a:noFill/>
        </p:spPr>
        <p:txBody>
          <a:bodyPr wrap="square" rtlCol="0">
            <a:spAutoFit/>
          </a:bodyPr>
          <a:lstStyle/>
          <a:p>
            <a:pPr algn="ctr">
              <a:lnSpc>
                <a:spcPct val="120000"/>
              </a:lnSpc>
              <a:spcBef>
                <a:spcPts val="600"/>
              </a:spcBef>
            </a:pPr>
            <a:r>
              <a:rPr lang="en-GB" b="1" dirty="0">
                <a:solidFill>
                  <a:schemeClr val="accent6"/>
                </a:solidFill>
              </a:rPr>
              <a:t>Setup to Win Together</a:t>
            </a:r>
          </a:p>
        </p:txBody>
      </p:sp>
      <p:sp>
        <p:nvSpPr>
          <p:cNvPr id="11" name="TextBox 10">
            <a:extLst>
              <a:ext uri="{FF2B5EF4-FFF2-40B4-BE49-F238E27FC236}">
                <a16:creationId xmlns:a16="http://schemas.microsoft.com/office/drawing/2014/main" id="{7C73C6D0-3479-5BE7-CA9A-3807D84B3482}"/>
              </a:ext>
            </a:extLst>
          </p:cNvPr>
          <p:cNvSpPr txBox="1"/>
          <p:nvPr/>
        </p:nvSpPr>
        <p:spPr>
          <a:xfrm>
            <a:off x="8234726" y="3895406"/>
            <a:ext cx="1942648" cy="1231427"/>
          </a:xfrm>
          <a:prstGeom prst="rect">
            <a:avLst/>
          </a:prstGeom>
          <a:noFill/>
        </p:spPr>
        <p:txBody>
          <a:bodyPr wrap="none" rtlCol="0">
            <a:spAutoFit/>
          </a:bodyPr>
          <a:lstStyle/>
          <a:p>
            <a:pPr algn="l">
              <a:lnSpc>
                <a:spcPct val="105000"/>
              </a:lnSpc>
              <a:spcBef>
                <a:spcPts val="300"/>
              </a:spcBef>
            </a:pPr>
            <a:r>
              <a:rPr lang="en-GB" sz="1600" dirty="0"/>
              <a:t>Progress</a:t>
            </a:r>
          </a:p>
          <a:p>
            <a:pPr algn="l">
              <a:lnSpc>
                <a:spcPct val="105000"/>
              </a:lnSpc>
              <a:spcBef>
                <a:spcPts val="300"/>
              </a:spcBef>
            </a:pPr>
            <a:r>
              <a:rPr lang="en-GB" sz="1600" dirty="0"/>
              <a:t>      Performance</a:t>
            </a:r>
          </a:p>
          <a:p>
            <a:pPr algn="l">
              <a:lnSpc>
                <a:spcPct val="105000"/>
              </a:lnSpc>
              <a:spcBef>
                <a:spcPts val="300"/>
              </a:spcBef>
            </a:pPr>
            <a:r>
              <a:rPr lang="en-GB" sz="1600" dirty="0"/>
              <a:t>            Improvement</a:t>
            </a:r>
          </a:p>
          <a:p>
            <a:pPr algn="l">
              <a:lnSpc>
                <a:spcPct val="105000"/>
              </a:lnSpc>
              <a:spcBef>
                <a:spcPts val="300"/>
              </a:spcBef>
            </a:pPr>
            <a:r>
              <a:rPr lang="en-GB" sz="1600" dirty="0"/>
              <a:t>                  Behaviours</a:t>
            </a:r>
          </a:p>
        </p:txBody>
      </p:sp>
      <p:sp>
        <p:nvSpPr>
          <p:cNvPr id="12" name="TextBox 11">
            <a:extLst>
              <a:ext uri="{FF2B5EF4-FFF2-40B4-BE49-F238E27FC236}">
                <a16:creationId xmlns:a16="http://schemas.microsoft.com/office/drawing/2014/main" id="{1BE6C80A-A626-B53C-EDDC-7300A3F7C3D7}"/>
              </a:ext>
            </a:extLst>
          </p:cNvPr>
          <p:cNvSpPr txBox="1"/>
          <p:nvPr/>
        </p:nvSpPr>
        <p:spPr>
          <a:xfrm>
            <a:off x="7005655" y="2162549"/>
            <a:ext cx="3676071" cy="637419"/>
          </a:xfrm>
          <a:prstGeom prst="rect">
            <a:avLst/>
          </a:prstGeom>
          <a:noFill/>
        </p:spPr>
        <p:txBody>
          <a:bodyPr wrap="none" rtlCol="0">
            <a:spAutoFit/>
          </a:bodyPr>
          <a:lstStyle/>
          <a:p>
            <a:pPr algn="l">
              <a:lnSpc>
                <a:spcPct val="105000"/>
              </a:lnSpc>
              <a:spcBef>
                <a:spcPts val="300"/>
              </a:spcBef>
            </a:pPr>
            <a:r>
              <a:rPr lang="en-GB" sz="1600" dirty="0"/>
              <a:t>Succeed not just Deliver</a:t>
            </a:r>
          </a:p>
          <a:p>
            <a:pPr algn="l">
              <a:lnSpc>
                <a:spcPct val="105000"/>
              </a:lnSpc>
              <a:spcBef>
                <a:spcPts val="300"/>
              </a:spcBef>
            </a:pPr>
            <a:r>
              <a:rPr lang="en-GB" sz="1600" dirty="0"/>
              <a:t>      Aligned Incentives across Project Team</a:t>
            </a:r>
          </a:p>
        </p:txBody>
      </p:sp>
      <p:sp>
        <p:nvSpPr>
          <p:cNvPr id="13" name="TextBox 12">
            <a:extLst>
              <a:ext uri="{FF2B5EF4-FFF2-40B4-BE49-F238E27FC236}">
                <a16:creationId xmlns:a16="http://schemas.microsoft.com/office/drawing/2014/main" id="{F24EFEAD-82C3-2792-6DEB-41BD45D2432B}"/>
              </a:ext>
            </a:extLst>
          </p:cNvPr>
          <p:cNvSpPr txBox="1"/>
          <p:nvPr/>
        </p:nvSpPr>
        <p:spPr>
          <a:xfrm>
            <a:off x="1584461" y="4012603"/>
            <a:ext cx="2478307" cy="934423"/>
          </a:xfrm>
          <a:prstGeom prst="rect">
            <a:avLst/>
          </a:prstGeom>
          <a:noFill/>
        </p:spPr>
        <p:txBody>
          <a:bodyPr wrap="none" rtlCol="0">
            <a:spAutoFit/>
          </a:bodyPr>
          <a:lstStyle/>
          <a:p>
            <a:pPr algn="l">
              <a:lnSpc>
                <a:spcPct val="105000"/>
              </a:lnSpc>
              <a:spcBef>
                <a:spcPts val="300"/>
              </a:spcBef>
            </a:pPr>
            <a:r>
              <a:rPr lang="en-GB" sz="1600" dirty="0"/>
              <a:t>Common data environment</a:t>
            </a:r>
          </a:p>
          <a:p>
            <a:pPr algn="l">
              <a:lnSpc>
                <a:spcPct val="105000"/>
              </a:lnSpc>
              <a:spcBef>
                <a:spcPts val="300"/>
              </a:spcBef>
            </a:pPr>
            <a:r>
              <a:rPr lang="en-GB" sz="1600" dirty="0"/>
              <a:t>Common systems</a:t>
            </a:r>
          </a:p>
          <a:p>
            <a:pPr algn="l">
              <a:lnSpc>
                <a:spcPct val="105000"/>
              </a:lnSpc>
              <a:spcBef>
                <a:spcPts val="300"/>
              </a:spcBef>
            </a:pPr>
            <a:r>
              <a:rPr lang="en-GB" sz="1600" dirty="0"/>
              <a:t>Systems that help</a:t>
            </a:r>
          </a:p>
        </p:txBody>
      </p:sp>
      <p:sp>
        <p:nvSpPr>
          <p:cNvPr id="15" name="TextBox 14">
            <a:extLst>
              <a:ext uri="{FF2B5EF4-FFF2-40B4-BE49-F238E27FC236}">
                <a16:creationId xmlns:a16="http://schemas.microsoft.com/office/drawing/2014/main" id="{5882CC18-8BA8-CA23-BF7C-D849792553F9}"/>
              </a:ext>
            </a:extLst>
          </p:cNvPr>
          <p:cNvSpPr txBox="1"/>
          <p:nvPr/>
        </p:nvSpPr>
        <p:spPr>
          <a:xfrm>
            <a:off x="3374279" y="2176369"/>
            <a:ext cx="1758366" cy="637419"/>
          </a:xfrm>
          <a:prstGeom prst="rect">
            <a:avLst/>
          </a:prstGeom>
          <a:noFill/>
        </p:spPr>
        <p:txBody>
          <a:bodyPr wrap="none" rtlCol="0">
            <a:spAutoFit/>
          </a:bodyPr>
          <a:lstStyle/>
          <a:p>
            <a:pPr algn="l">
              <a:lnSpc>
                <a:spcPct val="105000"/>
              </a:lnSpc>
              <a:spcBef>
                <a:spcPts val="300"/>
              </a:spcBef>
            </a:pPr>
            <a:r>
              <a:rPr lang="en-GB" sz="1600" dirty="0"/>
              <a:t>Early &amp; Committed</a:t>
            </a:r>
          </a:p>
          <a:p>
            <a:pPr algn="l">
              <a:lnSpc>
                <a:spcPct val="105000"/>
              </a:lnSpc>
              <a:spcBef>
                <a:spcPts val="300"/>
              </a:spcBef>
            </a:pPr>
            <a:r>
              <a:rPr lang="en-GB" sz="1600" dirty="0"/>
              <a:t>Bringing in Ideas</a:t>
            </a:r>
          </a:p>
        </p:txBody>
      </p:sp>
      <p:sp>
        <p:nvSpPr>
          <p:cNvPr id="2" name="Title 1">
            <a:extLst>
              <a:ext uri="{FF2B5EF4-FFF2-40B4-BE49-F238E27FC236}">
                <a16:creationId xmlns:a16="http://schemas.microsoft.com/office/drawing/2014/main" id="{109DCE42-6563-4CA3-1291-1AF74EDA0BBB}"/>
              </a:ext>
            </a:extLst>
          </p:cNvPr>
          <p:cNvSpPr>
            <a:spLocks noGrp="1"/>
          </p:cNvSpPr>
          <p:nvPr>
            <p:ph type="title"/>
          </p:nvPr>
        </p:nvSpPr>
        <p:spPr/>
        <p:txBody>
          <a:bodyPr/>
          <a:lstStyle/>
          <a:p>
            <a:r>
              <a:rPr lang="en-GB" dirty="0"/>
              <a:t>Incentivise to perform together</a:t>
            </a:r>
            <a:br>
              <a:rPr lang="en-GB" dirty="0"/>
            </a:br>
            <a:r>
              <a:rPr lang="en-IE" sz="2400" b="0" i="1" kern="0" dirty="0"/>
              <a:t>Set-up the commercial environment to drive for better every day</a:t>
            </a:r>
            <a:endParaRPr lang="en-GB" sz="2400" b="0" i="1" dirty="0"/>
          </a:p>
        </p:txBody>
      </p:sp>
      <p:sp>
        <p:nvSpPr>
          <p:cNvPr id="3" name="Rectangle 2">
            <a:extLst>
              <a:ext uri="{FF2B5EF4-FFF2-40B4-BE49-F238E27FC236}">
                <a16:creationId xmlns:a16="http://schemas.microsoft.com/office/drawing/2014/main" id="{D969D0E6-A828-0CEE-D2B2-0637C3566C61}"/>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2</a:t>
            </a:r>
          </a:p>
        </p:txBody>
      </p:sp>
      <p:sp>
        <p:nvSpPr>
          <p:cNvPr id="4" name="TextBox 3">
            <a:extLst>
              <a:ext uri="{FF2B5EF4-FFF2-40B4-BE49-F238E27FC236}">
                <a16:creationId xmlns:a16="http://schemas.microsoft.com/office/drawing/2014/main" id="{806CC894-D3DF-CE9B-919C-EA102CE82711}"/>
              </a:ext>
            </a:extLst>
          </p:cNvPr>
          <p:cNvSpPr txBox="1"/>
          <p:nvPr/>
        </p:nvSpPr>
        <p:spPr>
          <a:xfrm>
            <a:off x="6510511" y="5918924"/>
            <a:ext cx="2180597" cy="637419"/>
          </a:xfrm>
          <a:prstGeom prst="rect">
            <a:avLst/>
          </a:prstGeom>
          <a:noFill/>
        </p:spPr>
        <p:txBody>
          <a:bodyPr wrap="none" rtlCol="0">
            <a:spAutoFit/>
          </a:bodyPr>
          <a:lstStyle/>
          <a:p>
            <a:pPr algn="r">
              <a:lnSpc>
                <a:spcPct val="105000"/>
              </a:lnSpc>
              <a:spcBef>
                <a:spcPts val="300"/>
              </a:spcBef>
            </a:pPr>
            <a:r>
              <a:rPr lang="en-GB" sz="1600" dirty="0"/>
              <a:t>Right Regular Incentives</a:t>
            </a:r>
          </a:p>
          <a:p>
            <a:pPr algn="r">
              <a:lnSpc>
                <a:spcPct val="105000"/>
              </a:lnSpc>
              <a:spcBef>
                <a:spcPts val="300"/>
              </a:spcBef>
            </a:pPr>
            <a:r>
              <a:rPr lang="en-GB" sz="1600" dirty="0"/>
              <a:t>Business &amp; Personal</a:t>
            </a:r>
          </a:p>
        </p:txBody>
      </p:sp>
      <p:sp>
        <p:nvSpPr>
          <p:cNvPr id="14" name="TextBox 13">
            <a:extLst>
              <a:ext uri="{FF2B5EF4-FFF2-40B4-BE49-F238E27FC236}">
                <a16:creationId xmlns:a16="http://schemas.microsoft.com/office/drawing/2014/main" id="{F815334A-EE1A-91B2-7A25-681C6D01C18E}"/>
              </a:ext>
            </a:extLst>
          </p:cNvPr>
          <p:cNvSpPr txBox="1"/>
          <p:nvPr/>
        </p:nvSpPr>
        <p:spPr>
          <a:xfrm>
            <a:off x="3643656" y="5918924"/>
            <a:ext cx="2262291" cy="598947"/>
          </a:xfrm>
          <a:prstGeom prst="rect">
            <a:avLst/>
          </a:prstGeom>
          <a:noFill/>
        </p:spPr>
        <p:txBody>
          <a:bodyPr wrap="square" rtlCol="0">
            <a:spAutoFit/>
          </a:bodyPr>
          <a:lstStyle/>
          <a:p>
            <a:pPr algn="l">
              <a:lnSpc>
                <a:spcPct val="105000"/>
              </a:lnSpc>
              <a:spcBef>
                <a:spcPts val="300"/>
              </a:spcBef>
            </a:pPr>
            <a:r>
              <a:rPr lang="en-GB" sz="1600" dirty="0"/>
              <a:t>Shared data, knowledge, needs and issues</a:t>
            </a:r>
          </a:p>
        </p:txBody>
      </p:sp>
    </p:spTree>
    <p:extLst>
      <p:ext uri="{BB962C8B-B14F-4D97-AF65-F5344CB8AC3E}">
        <p14:creationId xmlns:p14="http://schemas.microsoft.com/office/powerpoint/2010/main" val="41778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P spid="1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DE38C1-214C-FFC7-96BA-4F2E956C3E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3" name="Object 2" hidden="1">
                        <a:extLst>
                          <a:ext uri="{FF2B5EF4-FFF2-40B4-BE49-F238E27FC236}">
                            <a16:creationId xmlns:a16="http://schemas.microsoft.com/office/drawing/2014/main" id="{94DE38C1-214C-FFC7-96BA-4F2E956C3E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A picture containing text&#10;&#10;Description automatically generated">
            <a:extLst>
              <a:ext uri="{FF2B5EF4-FFF2-40B4-BE49-F238E27FC236}">
                <a16:creationId xmlns:a16="http://schemas.microsoft.com/office/drawing/2014/main" id="{7908FB71-573C-4623-82BC-295982C89D9F}"/>
              </a:ext>
            </a:extLst>
          </p:cNvPr>
          <p:cNvPicPr>
            <a:picLocks noChangeAspect="1"/>
          </p:cNvPicPr>
          <p:nvPr/>
        </p:nvPicPr>
        <p:blipFill rotWithShape="1">
          <a:blip r:embed="rId6">
            <a:extLst>
              <a:ext uri="{28A0092B-C50C-407E-A947-70E740481C1C}">
                <a14:useLocalDpi xmlns:a14="http://schemas.microsoft.com/office/drawing/2010/main" val="0"/>
              </a:ext>
            </a:extLst>
          </a:blip>
          <a:srcRect l="21152" r="17366"/>
          <a:stretch/>
        </p:blipFill>
        <p:spPr>
          <a:xfrm>
            <a:off x="7481310" y="1207828"/>
            <a:ext cx="4715663" cy="5671688"/>
          </a:xfrm>
          <a:prstGeom prst="rect">
            <a:avLst/>
          </a:prstGeom>
          <a:ln>
            <a:noFill/>
          </a:ln>
        </p:spPr>
      </p:pic>
      <p:sp>
        <p:nvSpPr>
          <p:cNvPr id="2" name="Title 1">
            <a:extLst>
              <a:ext uri="{FF2B5EF4-FFF2-40B4-BE49-F238E27FC236}">
                <a16:creationId xmlns:a16="http://schemas.microsoft.com/office/drawing/2014/main" id="{27EB711C-2E15-47EE-AC0F-6142274BBADB}"/>
              </a:ext>
            </a:extLst>
          </p:cNvPr>
          <p:cNvSpPr>
            <a:spLocks noGrp="1"/>
          </p:cNvSpPr>
          <p:nvPr>
            <p:ph type="title"/>
          </p:nvPr>
        </p:nvSpPr>
        <p:spPr/>
        <p:txBody>
          <a:bodyPr vert="horz"/>
          <a:lstStyle/>
          <a:p>
            <a:r>
              <a:rPr lang="en-GB" dirty="0"/>
              <a:t>Empower the Frontlines</a:t>
            </a:r>
            <a:br>
              <a:rPr lang="en-GB" dirty="0"/>
            </a:br>
            <a:r>
              <a:rPr lang="en-GB" sz="2400" b="0" i="1" dirty="0"/>
              <a:t>Performance comes from frontline – Release and enable them</a:t>
            </a:r>
            <a:endParaRPr lang="en-IE" b="0" i="1" dirty="0"/>
          </a:p>
        </p:txBody>
      </p:sp>
      <p:sp>
        <p:nvSpPr>
          <p:cNvPr id="190" name="Content Placeholder 3">
            <a:extLst>
              <a:ext uri="{FF2B5EF4-FFF2-40B4-BE49-F238E27FC236}">
                <a16:creationId xmlns:a16="http://schemas.microsoft.com/office/drawing/2014/main" id="{EF6DC74F-EC56-4160-9E5C-93D088975F36}"/>
              </a:ext>
            </a:extLst>
          </p:cNvPr>
          <p:cNvSpPr txBox="1">
            <a:spLocks noChangeArrowheads="1"/>
          </p:cNvSpPr>
          <p:nvPr/>
        </p:nvSpPr>
        <p:spPr bwMode="auto">
          <a:xfrm>
            <a:off x="1325258" y="2179147"/>
            <a:ext cx="5480523" cy="627139"/>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4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4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4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000" kern="0" dirty="0">
                <a:ea typeface="Lato" panose="020F0502020204030203" pitchFamily="34" charset="0"/>
                <a:cs typeface="Lato" panose="020F0502020204030203" pitchFamily="34" charset="0"/>
              </a:rPr>
              <a:t>Frontline team leaders responsible and enabled to drive performance</a:t>
            </a:r>
          </a:p>
        </p:txBody>
      </p:sp>
      <p:grpSp>
        <p:nvGrpSpPr>
          <p:cNvPr id="191" name="Group 190">
            <a:extLst>
              <a:ext uri="{FF2B5EF4-FFF2-40B4-BE49-F238E27FC236}">
                <a16:creationId xmlns:a16="http://schemas.microsoft.com/office/drawing/2014/main" id="{1FF72FCD-A816-45C8-AAF2-203B2D6B171C}"/>
              </a:ext>
            </a:extLst>
          </p:cNvPr>
          <p:cNvGrpSpPr/>
          <p:nvPr/>
        </p:nvGrpSpPr>
        <p:grpSpPr>
          <a:xfrm>
            <a:off x="604503" y="2252323"/>
            <a:ext cx="494336" cy="493200"/>
            <a:chOff x="4649642" y="4305517"/>
            <a:chExt cx="425134" cy="425133"/>
          </a:xfrm>
        </p:grpSpPr>
        <p:sp>
          <p:nvSpPr>
            <p:cNvPr id="192" name="Oval 191">
              <a:extLst>
                <a:ext uri="{FF2B5EF4-FFF2-40B4-BE49-F238E27FC236}">
                  <a16:creationId xmlns:a16="http://schemas.microsoft.com/office/drawing/2014/main" id="{1CFA06D6-DDF2-4E51-80F6-E02D17859437}"/>
                </a:ext>
              </a:extLst>
            </p:cNvPr>
            <p:cNvSpPr/>
            <p:nvPr/>
          </p:nvSpPr>
          <p:spPr>
            <a:xfrm>
              <a:off x="4649642" y="4305517"/>
              <a:ext cx="425134" cy="425133"/>
            </a:xfrm>
            <a:prstGeom prst="ellipse">
              <a:avLst/>
            </a:prstGeom>
            <a:solidFill>
              <a:srgbClr val="44546A"/>
            </a:solidFill>
            <a:ln w="38100" cap="rnd" cmpd="sng" algn="ctr">
              <a:noFill/>
              <a:prstDash val="sysDash"/>
              <a:miter lim="800000"/>
            </a:ln>
            <a:effectLst/>
          </p:spPr>
          <p:txBody>
            <a:bodyPr wrap="square" lIns="0" tIns="0" rIns="0" bIns="0" rtlCol="0" anchor="ctr" anchorCtr="1">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IE" sz="2000" b="1" i="0" u="none" strike="noStrike" kern="0" cap="none" spc="0" normalizeH="0" baseline="0" noProof="0" dirty="0">
                <a:ln>
                  <a:noFill/>
                </a:ln>
                <a:effectLst/>
                <a:uLnTx/>
                <a:uFillTx/>
                <a:ea typeface="+mn-ea"/>
                <a:cs typeface="+mn-cs"/>
              </a:endParaRPr>
            </a:p>
          </p:txBody>
        </p:sp>
        <p:pic>
          <p:nvPicPr>
            <p:cNvPr id="193" name="Graphic 192">
              <a:extLst>
                <a:ext uri="{FF2B5EF4-FFF2-40B4-BE49-F238E27FC236}">
                  <a16:creationId xmlns:a16="http://schemas.microsoft.com/office/drawing/2014/main" id="{28A709B0-3B63-473B-A7A5-50597D635B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1484" y="4357680"/>
              <a:ext cx="309157" cy="309157"/>
            </a:xfrm>
            <a:prstGeom prst="rect">
              <a:avLst/>
            </a:prstGeom>
          </p:spPr>
        </p:pic>
      </p:grpSp>
      <p:sp>
        <p:nvSpPr>
          <p:cNvPr id="186" name="Content Placeholder 3">
            <a:extLst>
              <a:ext uri="{FF2B5EF4-FFF2-40B4-BE49-F238E27FC236}">
                <a16:creationId xmlns:a16="http://schemas.microsoft.com/office/drawing/2014/main" id="{33021EA4-E571-4E01-94C6-EFF3ACACA720}"/>
              </a:ext>
            </a:extLst>
          </p:cNvPr>
          <p:cNvSpPr txBox="1">
            <a:spLocks noChangeArrowheads="1"/>
          </p:cNvSpPr>
          <p:nvPr/>
        </p:nvSpPr>
        <p:spPr bwMode="auto">
          <a:xfrm>
            <a:off x="1323170" y="3212698"/>
            <a:ext cx="5583239" cy="627139"/>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4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4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4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000" kern="0" dirty="0">
                <a:ea typeface="Lato" panose="020F0502020204030203" pitchFamily="34" charset="0"/>
                <a:cs typeface="Lato" panose="020F0502020204030203" pitchFamily="34" charset="0"/>
              </a:rPr>
              <a:t>Supply chain 100% focused on feeding construction on time and in full</a:t>
            </a:r>
          </a:p>
        </p:txBody>
      </p:sp>
      <p:sp>
        <p:nvSpPr>
          <p:cNvPr id="182" name="Content Placeholder 3">
            <a:extLst>
              <a:ext uri="{FF2B5EF4-FFF2-40B4-BE49-F238E27FC236}">
                <a16:creationId xmlns:a16="http://schemas.microsoft.com/office/drawing/2014/main" id="{870B8DFA-6216-4711-A97C-2863DE9D40DC}"/>
              </a:ext>
            </a:extLst>
          </p:cNvPr>
          <p:cNvSpPr txBox="1">
            <a:spLocks noChangeArrowheads="1"/>
          </p:cNvSpPr>
          <p:nvPr/>
        </p:nvSpPr>
        <p:spPr bwMode="auto">
          <a:xfrm>
            <a:off x="1325258" y="4246249"/>
            <a:ext cx="4813774" cy="627139"/>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4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4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4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000" kern="0" dirty="0">
                <a:ea typeface="Lato" panose="020F0502020204030203" pitchFamily="34" charset="0"/>
                <a:cs typeface="Lato" panose="020F0502020204030203" pitchFamily="34" charset="0"/>
              </a:rPr>
              <a:t>Leadership’s role is to remove the barriers </a:t>
            </a:r>
          </a:p>
        </p:txBody>
      </p:sp>
      <p:sp>
        <p:nvSpPr>
          <p:cNvPr id="178" name="Content Placeholder 3">
            <a:extLst>
              <a:ext uri="{FF2B5EF4-FFF2-40B4-BE49-F238E27FC236}">
                <a16:creationId xmlns:a16="http://schemas.microsoft.com/office/drawing/2014/main" id="{42C71FF1-9904-4924-A070-DDA3E033B5AF}"/>
              </a:ext>
            </a:extLst>
          </p:cNvPr>
          <p:cNvSpPr txBox="1">
            <a:spLocks noChangeArrowheads="1"/>
          </p:cNvSpPr>
          <p:nvPr/>
        </p:nvSpPr>
        <p:spPr bwMode="auto">
          <a:xfrm>
            <a:off x="1310977" y="5279801"/>
            <a:ext cx="4998485" cy="627139"/>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lvl1pPr marL="0" indent="0" algn="l" rtl="0" eaLnBrk="1" fontAlgn="base" hangingPunct="1">
              <a:lnSpc>
                <a:spcPct val="100000"/>
              </a:lnSpc>
              <a:spcBef>
                <a:spcPts val="300"/>
              </a:spcBef>
              <a:spcAft>
                <a:spcPct val="0"/>
              </a:spcAft>
              <a:buClr>
                <a:schemeClr val="tx1"/>
              </a:buClr>
              <a:buFont typeface="Arial" panose="020B0604020202020204" pitchFamily="34" charset="0"/>
              <a:buNone/>
              <a:defRPr sz="1400">
                <a:solidFill>
                  <a:schemeClr val="tx1"/>
                </a:solidFill>
                <a:latin typeface="+mn-lt"/>
                <a:ea typeface="+mn-ea"/>
                <a:cs typeface="+mn-cs"/>
              </a:defRPr>
            </a:lvl1pPr>
            <a:lvl2pPr marL="180000" indent="-180000" algn="l" rtl="0" eaLnBrk="1" fontAlgn="base" hangingPunct="1">
              <a:lnSpc>
                <a:spcPct val="100000"/>
              </a:lnSpc>
              <a:spcBef>
                <a:spcPts val="300"/>
              </a:spcBef>
              <a:spcAft>
                <a:spcPct val="0"/>
              </a:spcAft>
              <a:buClr>
                <a:schemeClr val="accent1"/>
              </a:buClr>
              <a:buFont typeface="Arial" panose="020B0604020202020204" pitchFamily="34" charset="0"/>
              <a:buChar char="•"/>
              <a:defRPr sz="1400">
                <a:solidFill>
                  <a:schemeClr val="tx1"/>
                </a:solidFill>
                <a:latin typeface="+mn-lt"/>
              </a:defRPr>
            </a:lvl2pPr>
            <a:lvl3pPr marL="360000" indent="-179388" algn="l" rtl="0" eaLnBrk="1" fontAlgn="base" hangingPunct="1">
              <a:lnSpc>
                <a:spcPct val="100000"/>
              </a:lnSpc>
              <a:spcBef>
                <a:spcPts val="300"/>
              </a:spcBef>
              <a:spcAft>
                <a:spcPct val="0"/>
              </a:spcAft>
              <a:buClr>
                <a:schemeClr val="accent1"/>
              </a:buClr>
              <a:buFont typeface="Calibri" panose="020F0502020204030204" pitchFamily="34" charset="0"/>
              <a:buChar char="-"/>
              <a:defRPr sz="1400">
                <a:solidFill>
                  <a:schemeClr val="tx1"/>
                </a:solidFill>
                <a:latin typeface="+mn-lt"/>
              </a:defRPr>
            </a:lvl3pPr>
            <a:lvl4pPr marL="540000" indent="-179388" algn="l" rtl="0" eaLnBrk="1" fontAlgn="base" hangingPunct="1">
              <a:lnSpc>
                <a:spcPct val="100000"/>
              </a:lnSpc>
              <a:spcBef>
                <a:spcPts val="300"/>
              </a:spcBef>
              <a:spcAft>
                <a:spcPct val="0"/>
              </a:spcAft>
              <a:buClr>
                <a:schemeClr val="accent1"/>
              </a:buClr>
              <a:buFont typeface="Courier New" panose="02070309020205020404" pitchFamily="49" charset="0"/>
              <a:buChar char="o"/>
              <a:defRPr sz="1400">
                <a:solidFill>
                  <a:schemeClr val="tx1"/>
                </a:solidFill>
                <a:latin typeface="+mn-lt"/>
              </a:defRPr>
            </a:lvl4pPr>
            <a:lvl5pPr marL="719138" indent="-180975" algn="l" rtl="0" eaLnBrk="1" fontAlgn="base" hangingPunct="1">
              <a:lnSpc>
                <a:spcPct val="100000"/>
              </a:lnSpc>
              <a:spcBef>
                <a:spcPts val="300"/>
              </a:spcBef>
              <a:spcAft>
                <a:spcPct val="0"/>
              </a:spcAft>
              <a:buClr>
                <a:srgbClr val="18345E"/>
              </a:buClr>
              <a:buFont typeface="Wingdings" panose="05000000000000000000" pitchFamily="2" charset="2"/>
              <a:buChar char="§"/>
              <a:defRPr sz="1400" baseline="0">
                <a:solidFill>
                  <a:schemeClr val="tx1"/>
                </a:solidFill>
                <a:latin typeface="+mn-lt"/>
              </a:defRPr>
            </a:lvl5pPr>
            <a:lvl6pPr marL="2152650" indent="-361950" algn="l" rtl="0" eaLnBrk="1" fontAlgn="base" hangingPunct="1">
              <a:spcBef>
                <a:spcPct val="20000"/>
              </a:spcBef>
              <a:spcAft>
                <a:spcPct val="0"/>
              </a:spcAft>
              <a:buFont typeface="Calibri" pitchFamily="34" charset="0"/>
              <a:buChar char="­"/>
              <a:defRPr sz="16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000" kern="0" dirty="0">
                <a:ea typeface="Lato" panose="020F0502020204030203" pitchFamily="34" charset="0"/>
                <a:cs typeface="Lato" panose="020F0502020204030203" pitchFamily="34" charset="0"/>
              </a:rPr>
              <a:t>Controls provide teams with targets, structure and insights to perform and improve</a:t>
            </a:r>
          </a:p>
        </p:txBody>
      </p:sp>
      <p:sp>
        <p:nvSpPr>
          <p:cNvPr id="194" name="TextBox 193">
            <a:extLst>
              <a:ext uri="{FF2B5EF4-FFF2-40B4-BE49-F238E27FC236}">
                <a16:creationId xmlns:a16="http://schemas.microsoft.com/office/drawing/2014/main" id="{439C72B7-C095-4919-9D6A-6D8A9F305F91}"/>
              </a:ext>
            </a:extLst>
          </p:cNvPr>
          <p:cNvSpPr txBox="1"/>
          <p:nvPr/>
        </p:nvSpPr>
        <p:spPr>
          <a:xfrm>
            <a:off x="561471" y="1577967"/>
            <a:ext cx="5118593" cy="395824"/>
          </a:xfrm>
          <a:prstGeom prst="rect">
            <a:avLst/>
          </a:prstGeom>
          <a:noFill/>
        </p:spPr>
        <p:txBody>
          <a:bodyPr wrap="square" lIns="0" tIns="0" rIns="0" bIns="0">
            <a:noAutofit/>
          </a:bodyPr>
          <a:lstStyle/>
          <a:p>
            <a:pPr fontAlgn="base"/>
            <a:r>
              <a:rPr lang="en-GB" sz="2400" b="1" i="0" u="none" strike="noStrike" dirty="0">
                <a:effectLst/>
              </a:rPr>
              <a:t>Execution driven performance</a:t>
            </a:r>
          </a:p>
        </p:txBody>
      </p:sp>
      <p:grpSp>
        <p:nvGrpSpPr>
          <p:cNvPr id="4" name="Group 3">
            <a:extLst>
              <a:ext uri="{FF2B5EF4-FFF2-40B4-BE49-F238E27FC236}">
                <a16:creationId xmlns:a16="http://schemas.microsoft.com/office/drawing/2014/main" id="{ADDEF034-B4A5-789E-8A92-36F33870502C}"/>
              </a:ext>
            </a:extLst>
          </p:cNvPr>
          <p:cNvGrpSpPr/>
          <p:nvPr/>
        </p:nvGrpSpPr>
        <p:grpSpPr>
          <a:xfrm>
            <a:off x="597356" y="3283805"/>
            <a:ext cx="494336" cy="493200"/>
            <a:chOff x="4649642" y="4305517"/>
            <a:chExt cx="425134" cy="425133"/>
          </a:xfrm>
        </p:grpSpPr>
        <p:sp>
          <p:nvSpPr>
            <p:cNvPr id="5" name="Oval 4">
              <a:extLst>
                <a:ext uri="{FF2B5EF4-FFF2-40B4-BE49-F238E27FC236}">
                  <a16:creationId xmlns:a16="http://schemas.microsoft.com/office/drawing/2014/main" id="{44BA915A-E92A-B563-BD75-CD218BDFBA6B}"/>
                </a:ext>
              </a:extLst>
            </p:cNvPr>
            <p:cNvSpPr/>
            <p:nvPr/>
          </p:nvSpPr>
          <p:spPr>
            <a:xfrm>
              <a:off x="4649642" y="4305517"/>
              <a:ext cx="425134" cy="425133"/>
            </a:xfrm>
            <a:prstGeom prst="ellipse">
              <a:avLst/>
            </a:prstGeom>
            <a:solidFill>
              <a:srgbClr val="44546A"/>
            </a:solidFill>
            <a:ln w="38100" cap="rnd" cmpd="sng" algn="ctr">
              <a:noFill/>
              <a:prstDash val="sysDash"/>
              <a:miter lim="800000"/>
            </a:ln>
            <a:effectLst/>
          </p:spPr>
          <p:txBody>
            <a:bodyPr wrap="square" lIns="0" tIns="0" rIns="0" bIns="0" rtlCol="0" anchor="ctr" anchorCtr="1">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IE" sz="2000" b="1" i="0" u="none" strike="noStrike" kern="0" cap="none" spc="0" normalizeH="0" baseline="0" noProof="0" dirty="0">
                <a:ln>
                  <a:noFill/>
                </a:ln>
                <a:effectLst/>
                <a:uLnTx/>
                <a:uFillTx/>
                <a:ea typeface="+mn-ea"/>
                <a:cs typeface="+mn-cs"/>
              </a:endParaRPr>
            </a:p>
          </p:txBody>
        </p:sp>
        <p:pic>
          <p:nvPicPr>
            <p:cNvPr id="6" name="Graphic 5">
              <a:extLst>
                <a:ext uri="{FF2B5EF4-FFF2-40B4-BE49-F238E27FC236}">
                  <a16:creationId xmlns:a16="http://schemas.microsoft.com/office/drawing/2014/main" id="{6938FB5A-2C1F-502E-9D60-2D7A63FE8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1484" y="4357680"/>
              <a:ext cx="309157" cy="309157"/>
            </a:xfrm>
            <a:prstGeom prst="rect">
              <a:avLst/>
            </a:prstGeom>
          </p:spPr>
        </p:pic>
      </p:grpSp>
      <p:grpSp>
        <p:nvGrpSpPr>
          <p:cNvPr id="7" name="Group 6">
            <a:extLst>
              <a:ext uri="{FF2B5EF4-FFF2-40B4-BE49-F238E27FC236}">
                <a16:creationId xmlns:a16="http://schemas.microsoft.com/office/drawing/2014/main" id="{3A429A0A-AEC4-52E6-604D-4C41F4200EA0}"/>
              </a:ext>
            </a:extLst>
          </p:cNvPr>
          <p:cNvGrpSpPr/>
          <p:nvPr/>
        </p:nvGrpSpPr>
        <p:grpSpPr>
          <a:xfrm>
            <a:off x="590209" y="4315287"/>
            <a:ext cx="494336" cy="493200"/>
            <a:chOff x="4649642" y="4305517"/>
            <a:chExt cx="425134" cy="425133"/>
          </a:xfrm>
        </p:grpSpPr>
        <p:sp>
          <p:nvSpPr>
            <p:cNvPr id="8" name="Oval 7">
              <a:extLst>
                <a:ext uri="{FF2B5EF4-FFF2-40B4-BE49-F238E27FC236}">
                  <a16:creationId xmlns:a16="http://schemas.microsoft.com/office/drawing/2014/main" id="{92BDA219-92D9-B250-B8C8-F458E5BB5F58}"/>
                </a:ext>
              </a:extLst>
            </p:cNvPr>
            <p:cNvSpPr/>
            <p:nvPr/>
          </p:nvSpPr>
          <p:spPr>
            <a:xfrm>
              <a:off x="4649642" y="4305517"/>
              <a:ext cx="425134" cy="425133"/>
            </a:xfrm>
            <a:prstGeom prst="ellipse">
              <a:avLst/>
            </a:prstGeom>
            <a:solidFill>
              <a:srgbClr val="44546A"/>
            </a:solidFill>
            <a:ln w="38100" cap="rnd" cmpd="sng" algn="ctr">
              <a:noFill/>
              <a:prstDash val="sysDash"/>
              <a:miter lim="800000"/>
            </a:ln>
            <a:effectLst/>
          </p:spPr>
          <p:txBody>
            <a:bodyPr wrap="square" lIns="0" tIns="0" rIns="0" bIns="0" rtlCol="0" anchor="ctr" anchorCtr="1">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IE" sz="2000" b="1" i="0" u="none" strike="noStrike" kern="0" cap="none" spc="0" normalizeH="0" baseline="0" noProof="0" dirty="0">
                <a:ln>
                  <a:noFill/>
                </a:ln>
                <a:effectLst/>
                <a:uLnTx/>
                <a:uFillTx/>
                <a:ea typeface="+mn-ea"/>
                <a:cs typeface="+mn-cs"/>
              </a:endParaRPr>
            </a:p>
          </p:txBody>
        </p:sp>
        <p:pic>
          <p:nvPicPr>
            <p:cNvPr id="9" name="Graphic 8">
              <a:extLst>
                <a:ext uri="{FF2B5EF4-FFF2-40B4-BE49-F238E27FC236}">
                  <a16:creationId xmlns:a16="http://schemas.microsoft.com/office/drawing/2014/main" id="{850F2FBE-BC02-F150-B3E4-117DCF0044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1484" y="4357680"/>
              <a:ext cx="309157" cy="309157"/>
            </a:xfrm>
            <a:prstGeom prst="rect">
              <a:avLst/>
            </a:prstGeom>
          </p:spPr>
        </p:pic>
      </p:grpSp>
      <p:grpSp>
        <p:nvGrpSpPr>
          <p:cNvPr id="10" name="Group 9">
            <a:extLst>
              <a:ext uri="{FF2B5EF4-FFF2-40B4-BE49-F238E27FC236}">
                <a16:creationId xmlns:a16="http://schemas.microsoft.com/office/drawing/2014/main" id="{150407AB-F0DE-58A1-DD9D-FBD458E4A41A}"/>
              </a:ext>
            </a:extLst>
          </p:cNvPr>
          <p:cNvGrpSpPr/>
          <p:nvPr/>
        </p:nvGrpSpPr>
        <p:grpSpPr>
          <a:xfrm>
            <a:off x="583062" y="5346770"/>
            <a:ext cx="494336" cy="493200"/>
            <a:chOff x="4649642" y="4305517"/>
            <a:chExt cx="425134" cy="425133"/>
          </a:xfrm>
        </p:grpSpPr>
        <p:sp>
          <p:nvSpPr>
            <p:cNvPr id="11" name="Oval 10">
              <a:extLst>
                <a:ext uri="{FF2B5EF4-FFF2-40B4-BE49-F238E27FC236}">
                  <a16:creationId xmlns:a16="http://schemas.microsoft.com/office/drawing/2014/main" id="{7E110648-C502-D74E-9AAC-22C32683A776}"/>
                </a:ext>
              </a:extLst>
            </p:cNvPr>
            <p:cNvSpPr/>
            <p:nvPr/>
          </p:nvSpPr>
          <p:spPr>
            <a:xfrm>
              <a:off x="4649642" y="4305517"/>
              <a:ext cx="425134" cy="425133"/>
            </a:xfrm>
            <a:prstGeom prst="ellipse">
              <a:avLst/>
            </a:prstGeom>
            <a:solidFill>
              <a:srgbClr val="44546A"/>
            </a:solidFill>
            <a:ln w="38100" cap="rnd" cmpd="sng" algn="ctr">
              <a:noFill/>
              <a:prstDash val="sysDash"/>
              <a:miter lim="800000"/>
            </a:ln>
            <a:effectLst/>
          </p:spPr>
          <p:txBody>
            <a:bodyPr wrap="square" lIns="0" tIns="0" rIns="0" bIns="0" rtlCol="0" anchor="ctr" anchorCtr="1">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IE" sz="2000" b="1" i="0" u="none" strike="noStrike" kern="0" cap="none" spc="0" normalizeH="0" baseline="0" noProof="0" dirty="0">
                <a:ln>
                  <a:noFill/>
                </a:ln>
                <a:effectLst/>
                <a:uLnTx/>
                <a:uFillTx/>
                <a:ea typeface="+mn-ea"/>
                <a:cs typeface="+mn-cs"/>
              </a:endParaRPr>
            </a:p>
          </p:txBody>
        </p:sp>
        <p:pic>
          <p:nvPicPr>
            <p:cNvPr id="12" name="Graphic 11">
              <a:extLst>
                <a:ext uri="{FF2B5EF4-FFF2-40B4-BE49-F238E27FC236}">
                  <a16:creationId xmlns:a16="http://schemas.microsoft.com/office/drawing/2014/main" id="{9A9E16C6-8AE2-4DD5-F374-B7AB5A146B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1484" y="4357680"/>
              <a:ext cx="309157" cy="309157"/>
            </a:xfrm>
            <a:prstGeom prst="rect">
              <a:avLst/>
            </a:prstGeom>
          </p:spPr>
        </p:pic>
      </p:grpSp>
      <p:sp>
        <p:nvSpPr>
          <p:cNvPr id="13" name="Rectangle 12">
            <a:extLst>
              <a:ext uri="{FF2B5EF4-FFF2-40B4-BE49-F238E27FC236}">
                <a16:creationId xmlns:a16="http://schemas.microsoft.com/office/drawing/2014/main" id="{4F43724F-E148-974A-047A-D3703A8FACD0}"/>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3</a:t>
            </a:r>
          </a:p>
        </p:txBody>
      </p:sp>
    </p:spTree>
    <p:extLst>
      <p:ext uri="{BB962C8B-B14F-4D97-AF65-F5344CB8AC3E}">
        <p14:creationId xmlns:p14="http://schemas.microsoft.com/office/powerpoint/2010/main" val="402281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5AD47D-8DDD-ABD9-53B0-86C94728A9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3" name="Object 2" hidden="1">
                        <a:extLst>
                          <a:ext uri="{FF2B5EF4-FFF2-40B4-BE49-F238E27FC236}">
                            <a16:creationId xmlns:a16="http://schemas.microsoft.com/office/drawing/2014/main" id="{255AD47D-8DDD-ABD9-53B0-86C94728A9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631A5F-0A5C-44B6-85A3-50F1D41A9CD6}"/>
              </a:ext>
            </a:extLst>
          </p:cNvPr>
          <p:cNvSpPr>
            <a:spLocks noGrp="1"/>
          </p:cNvSpPr>
          <p:nvPr>
            <p:ph type="title"/>
          </p:nvPr>
        </p:nvSpPr>
        <p:spPr/>
        <p:txBody>
          <a:bodyPr vert="horz" lIns="0" tIns="0" rIns="0" bIns="0" rtlCol="0" anchor="ctr">
            <a:noAutofit/>
          </a:bodyPr>
          <a:lstStyle/>
          <a:p>
            <a:r>
              <a:rPr lang="en-GB" dirty="0"/>
              <a:t>Maximise Rate at every Frontline</a:t>
            </a:r>
            <a:br>
              <a:rPr lang="en-GB" dirty="0"/>
            </a:br>
            <a:r>
              <a:rPr lang="en-GB" sz="2400" b="0" i="1" dirty="0"/>
              <a:t>Continuously drive up rate through process discipline and improvement </a:t>
            </a:r>
            <a:endParaRPr lang="en-IE" sz="2400" b="0" i="1" dirty="0"/>
          </a:p>
        </p:txBody>
      </p:sp>
      <p:sp>
        <p:nvSpPr>
          <p:cNvPr id="21" name="TextBox 4">
            <a:extLst>
              <a:ext uri="{FF2B5EF4-FFF2-40B4-BE49-F238E27FC236}">
                <a16:creationId xmlns:a16="http://schemas.microsoft.com/office/drawing/2014/main" id="{2CE0D951-132A-42AD-9118-CD55695D6B2A}"/>
              </a:ext>
            </a:extLst>
          </p:cNvPr>
          <p:cNvSpPr txBox="1">
            <a:spLocks noChangeArrowheads="1"/>
          </p:cNvSpPr>
          <p:nvPr/>
        </p:nvSpPr>
        <p:spPr bwMode="auto">
          <a:xfrm>
            <a:off x="8935699" y="2712457"/>
            <a:ext cx="2694828" cy="3591524"/>
          </a:xfrm>
          <a:prstGeom prst="rect">
            <a:avLst/>
          </a:prstGeom>
          <a:solidFill>
            <a:schemeClr val="tx2">
              <a:alpha val="10000"/>
            </a:schemeClr>
          </a:solidFill>
          <a:ln w="6350">
            <a:noFill/>
            <a:miter lim="800000"/>
            <a:headEnd/>
            <a:tailEnd/>
          </a:ln>
        </p:spPr>
        <p:txBody>
          <a:bodyPr vert="horz" wrap="square" lIns="216000" tIns="612000" rIns="216000" bIns="252000" numCol="1" anchor="b" anchorCtr="0" compatLnSpc="1">
            <a:prstTxWarp prst="textNoShape">
              <a:avLst/>
            </a:prstTxWarp>
            <a:noAutofit/>
          </a:bodyPr>
          <a:lstStyle>
            <a:defPPr>
              <a:defRPr lang="en-US"/>
            </a:defPPr>
            <a:lvl1pPr marL="270000" indent="-270000" defTabSz="270000" fontAlgn="base">
              <a:lnSpc>
                <a:spcPct val="120000"/>
              </a:lnSpc>
              <a:spcBef>
                <a:spcPts val="300"/>
              </a:spcBef>
              <a:spcAft>
                <a:spcPct val="0"/>
              </a:spcAft>
              <a:buClr>
                <a:schemeClr val="tx1"/>
              </a:buClr>
              <a:buFont typeface="Arial" panose="020B0604020202020204" pitchFamily="34" charset="0"/>
              <a:buChar char="•"/>
              <a:tabLst>
                <a:tab pos="270000" algn="l"/>
              </a:tabLst>
              <a:defRPr sz="1400" kern="0"/>
            </a:lvl1pPr>
            <a:lvl2pPr marL="540000" lvl="1" indent="-270000" defTabSz="270000" fontAlgn="base">
              <a:lnSpc>
                <a:spcPct val="120000"/>
              </a:lnSpc>
              <a:spcBef>
                <a:spcPts val="300"/>
              </a:spcBef>
              <a:spcAft>
                <a:spcPct val="0"/>
              </a:spcAft>
              <a:buClr>
                <a:schemeClr val="accent1"/>
              </a:buClr>
              <a:buFont typeface="Calibri" panose="020F0502020204030204" pitchFamily="34" charset="0"/>
              <a:buChar char="‒"/>
              <a:tabLst>
                <a:tab pos="270000" algn="l"/>
              </a:tabLst>
              <a:defRPr sz="1400" kern="0"/>
            </a:lvl2pPr>
            <a:lvl3pPr marL="810000" lvl="2" indent="-270000" defTabSz="270000" fontAlgn="base">
              <a:lnSpc>
                <a:spcPct val="120000"/>
              </a:lnSpc>
              <a:spcBef>
                <a:spcPts val="300"/>
              </a:spcBef>
              <a:spcAft>
                <a:spcPct val="0"/>
              </a:spcAft>
              <a:buClr>
                <a:schemeClr val="accent1"/>
              </a:buClr>
              <a:buSzPct val="100000"/>
              <a:buFont typeface="Courier New" panose="02070309020205020404" pitchFamily="49" charset="0"/>
              <a:buChar char="o"/>
              <a:tabLst>
                <a:tab pos="270000" algn="l"/>
              </a:tabLst>
              <a:defRPr sz="1400" kern="0"/>
            </a:lvl3pPr>
            <a:lvl4pPr marL="1080000" lvl="3" indent="-270000" defTabSz="270000" fontAlgn="base">
              <a:lnSpc>
                <a:spcPct val="120000"/>
              </a:lnSpc>
              <a:spcBef>
                <a:spcPts val="300"/>
              </a:spcBef>
              <a:spcAft>
                <a:spcPct val="0"/>
              </a:spcAft>
              <a:buClr>
                <a:schemeClr val="accent1"/>
              </a:buClr>
              <a:buSzPct val="100000"/>
              <a:buFont typeface="Wingdings" panose="05000000000000000000" pitchFamily="2" charset="2"/>
              <a:buChar char="§"/>
              <a:tabLst>
                <a:tab pos="270000" algn="l"/>
              </a:tabLst>
              <a:defRPr sz="1400" kern="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400"/>
            </a:lvl6pPr>
            <a:lvl7pPr marL="2971800" indent="-228600" fontAlgn="base">
              <a:spcBef>
                <a:spcPct val="20000"/>
              </a:spcBef>
              <a:spcAft>
                <a:spcPct val="0"/>
              </a:spcAft>
              <a:buChar char="»"/>
              <a:defRPr sz="1400"/>
            </a:lvl7pPr>
            <a:lvl8pPr marL="3429000" indent="-228600" fontAlgn="base">
              <a:spcBef>
                <a:spcPct val="20000"/>
              </a:spcBef>
              <a:spcAft>
                <a:spcPct val="0"/>
              </a:spcAft>
              <a:buChar char="»"/>
              <a:defRPr sz="1400"/>
            </a:lvl8pPr>
            <a:lvl9pPr marL="3886200" indent="-228600" fontAlgn="base">
              <a:spcBef>
                <a:spcPct val="20000"/>
              </a:spcBef>
              <a:spcAft>
                <a:spcPct val="0"/>
              </a:spcAft>
              <a:buChar char="»"/>
              <a:defRPr sz="1400"/>
            </a:lvl9pPr>
          </a:lstStyle>
          <a:p>
            <a:pPr marL="0" indent="0">
              <a:spcBef>
                <a:spcPts val="600"/>
              </a:spcBef>
              <a:buClrTx/>
              <a:buNone/>
            </a:pPr>
            <a:r>
              <a:rPr lang="en-GB" sz="1200" dirty="0">
                <a:latin typeface="Lato" panose="020F0502020204030203" pitchFamily="34" charset="0"/>
                <a:ea typeface="Lato" panose="020F0502020204030203" pitchFamily="34" charset="0"/>
                <a:cs typeface="Lato" panose="020F0502020204030203" pitchFamily="34" charset="0"/>
              </a:rPr>
              <a:t>Build process clarity;  Ensure readiness;  Remove variability;  Simplify the process</a:t>
            </a:r>
          </a:p>
        </p:txBody>
      </p:sp>
      <p:sp>
        <p:nvSpPr>
          <p:cNvPr id="22" name="TextBox 21">
            <a:extLst>
              <a:ext uri="{FF2B5EF4-FFF2-40B4-BE49-F238E27FC236}">
                <a16:creationId xmlns:a16="http://schemas.microsoft.com/office/drawing/2014/main" id="{80C25B5F-D856-43FB-B89B-A26AE8BADD00}"/>
              </a:ext>
            </a:extLst>
          </p:cNvPr>
          <p:cNvSpPr txBox="1">
            <a:spLocks noChangeArrowheads="1"/>
          </p:cNvSpPr>
          <p:nvPr/>
        </p:nvSpPr>
        <p:spPr bwMode="auto">
          <a:xfrm>
            <a:off x="8935700" y="2676778"/>
            <a:ext cx="2694828" cy="464455"/>
          </a:xfrm>
          <a:prstGeom prst="rect">
            <a:avLst/>
          </a:prstGeom>
          <a:solidFill>
            <a:schemeClr val="tx2"/>
          </a:solidFill>
          <a:ln w="6350">
            <a:noFill/>
            <a:miter lim="800000"/>
            <a:headEnd/>
            <a:tailEnd/>
          </a:ln>
        </p:spPr>
        <p:txBody>
          <a:bodyPr vert="horz" wrap="square" lIns="144000" tIns="108000" rIns="144000" bIns="108000" numCol="1" anchor="ctr" anchorCtr="0" compatLnSpc="1">
            <a:prstTxWarp prst="textNoShape">
              <a:avLst/>
            </a:prstTxWarp>
            <a:noAutofit/>
          </a:bodyPr>
          <a:lstStyle>
            <a:defPPr>
              <a:defRPr lang="en-US"/>
            </a:defPPr>
            <a:lvl1pPr indent="0" fontAlgn="base">
              <a:lnSpc>
                <a:spcPct val="100000"/>
              </a:lnSpc>
              <a:spcBef>
                <a:spcPts val="300"/>
              </a:spcBef>
              <a:spcAft>
                <a:spcPct val="0"/>
              </a:spcAft>
              <a:buClr>
                <a:schemeClr val="tx1"/>
              </a:buClr>
              <a:buFont typeface="Arial" panose="020B0604020202020204" pitchFamily="34" charset="0"/>
              <a:buNone/>
              <a:defRPr sz="1600" b="1" kern="0">
                <a:solidFill>
                  <a:schemeClr val="bg1"/>
                </a:solidFill>
              </a:defRPr>
            </a:lvl1pPr>
            <a:lvl2pPr marL="540000" indent="-270000" fontAlgn="base">
              <a:lnSpc>
                <a:spcPct val="120000"/>
              </a:lnSpc>
              <a:spcBef>
                <a:spcPts val="300"/>
              </a:spcBef>
              <a:spcAft>
                <a:spcPct val="0"/>
              </a:spcAft>
              <a:buClr>
                <a:schemeClr val="accent1"/>
              </a:buClr>
              <a:buFont typeface="Calibri" panose="020F0502020204030204" pitchFamily="34" charset="0"/>
              <a:buChar char="‒"/>
              <a:defRPr sz="1400"/>
            </a:lvl2pPr>
            <a:lvl3pPr marL="810000" indent="-270000" fontAlgn="base">
              <a:lnSpc>
                <a:spcPct val="120000"/>
              </a:lnSpc>
              <a:spcBef>
                <a:spcPts val="300"/>
              </a:spcBef>
              <a:spcAft>
                <a:spcPct val="0"/>
              </a:spcAft>
              <a:buClr>
                <a:schemeClr val="accent1"/>
              </a:buClr>
              <a:buSzPct val="100000"/>
              <a:buFont typeface="Courier New" panose="02070309020205020404" pitchFamily="49" charset="0"/>
              <a:buChar char="o"/>
              <a:defRPr sz="1400"/>
            </a:lvl3pPr>
            <a:lvl4pPr marL="1080000" indent="-270000" fontAlgn="base">
              <a:lnSpc>
                <a:spcPct val="120000"/>
              </a:lnSpc>
              <a:spcBef>
                <a:spcPts val="300"/>
              </a:spcBef>
              <a:spcAft>
                <a:spcPct val="0"/>
              </a:spcAft>
              <a:buClr>
                <a:schemeClr val="accent1"/>
              </a:buClr>
              <a:buSzPct val="100000"/>
              <a:buFont typeface="Wingdings" panose="05000000000000000000" pitchFamily="2" charset="2"/>
              <a:buChar char="§"/>
              <a:defRPr sz="1400"/>
            </a:lvl4pPr>
            <a:lvl5pPr marL="810000" indent="0" defTabSz="895350" fontAlgn="base">
              <a:lnSpc>
                <a:spcPct val="120000"/>
              </a:lnSpc>
              <a:spcBef>
                <a:spcPts val="300"/>
              </a:spcBef>
              <a:spcAft>
                <a:spcPct val="0"/>
              </a:spcAft>
              <a:buClr>
                <a:srgbClr val="18345E"/>
              </a:buClr>
              <a:buFont typeface="Wingdings" panose="05000000000000000000" pitchFamily="2" charset="2"/>
              <a:buNone/>
              <a:defRPr sz="1400" baseline="0"/>
            </a:lvl5pPr>
            <a:lvl6pPr marL="2152650" indent="-361950" fontAlgn="base">
              <a:spcBef>
                <a:spcPct val="20000"/>
              </a:spcBef>
              <a:spcAft>
                <a:spcPct val="0"/>
              </a:spcAft>
              <a:buFont typeface="Calibri" pitchFamily="34" charset="0"/>
              <a:buChar char="­"/>
              <a:defRPr sz="16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pPr lvl="0">
              <a:spcBef>
                <a:spcPts val="0"/>
              </a:spcBef>
            </a:pPr>
            <a:r>
              <a:rPr lang="en-GB" sz="1400" dirty="0">
                <a:latin typeface="Lato Black" panose="020F0A02020204030203" pitchFamily="34" charset="0"/>
                <a:ea typeface="Lato" panose="020F0502020204030203" pitchFamily="34" charset="0"/>
                <a:cs typeface="Lato" panose="020F0502020204030203" pitchFamily="34" charset="0"/>
              </a:rPr>
              <a:t>5 weeks : 50% Improvement</a:t>
            </a:r>
          </a:p>
        </p:txBody>
      </p:sp>
      <p:graphicFrame>
        <p:nvGraphicFramePr>
          <p:cNvPr id="28" name="Chart 27">
            <a:extLst>
              <a:ext uri="{FF2B5EF4-FFF2-40B4-BE49-F238E27FC236}">
                <a16:creationId xmlns:a16="http://schemas.microsoft.com/office/drawing/2014/main" id="{C69E190E-FDD4-452E-929D-0FD27B9080D3}"/>
              </a:ext>
            </a:extLst>
          </p:cNvPr>
          <p:cNvGraphicFramePr/>
          <p:nvPr/>
        </p:nvGraphicFramePr>
        <p:xfrm>
          <a:off x="9085203" y="3312084"/>
          <a:ext cx="2585558" cy="1980795"/>
        </p:xfrm>
        <a:graphic>
          <a:graphicData uri="http://schemas.openxmlformats.org/drawingml/2006/chart">
            <c:chart xmlns:c="http://schemas.openxmlformats.org/drawingml/2006/chart" xmlns:r="http://schemas.openxmlformats.org/officeDocument/2006/relationships" r:id="rId6"/>
          </a:graphicData>
        </a:graphic>
      </p:graphicFrame>
      <p:sp>
        <p:nvSpPr>
          <p:cNvPr id="7" name="MIO_OBJECT3">
            <a:extLst>
              <a:ext uri="{FF2B5EF4-FFF2-40B4-BE49-F238E27FC236}">
                <a16:creationId xmlns:a16="http://schemas.microsoft.com/office/drawing/2014/main" id="{F06AA6F5-3991-E438-C32B-E32D689BBF8E}"/>
              </a:ext>
            </a:extLst>
          </p:cNvPr>
          <p:cNvSpPr/>
          <p:nvPr/>
        </p:nvSpPr>
        <p:spPr>
          <a:xfrm>
            <a:off x="8917513" y="1535678"/>
            <a:ext cx="2694828" cy="817871"/>
          </a:xfrm>
          <a:prstGeom prst="rect">
            <a:avLst/>
          </a:prstGeom>
          <a:solidFill>
            <a:schemeClr val="accent6">
              <a:lumMod val="60000"/>
              <a:lumOff val="40000"/>
            </a:schemeClr>
          </a:solidFill>
          <a:ln w="9525" algn="ctr">
            <a:noFill/>
            <a:miter lim="800000"/>
            <a:headEnd/>
            <a:tailEnd/>
          </a:ln>
        </p:spPr>
        <p:txBody>
          <a:bodyPr wrap="square" lIns="144000" tIns="72000" rIns="144000" bIns="72000" anchor="ctr" anchorCtr="0">
            <a:noAutofit/>
          </a:bodyPr>
          <a:lstStyle/>
          <a:p>
            <a:pPr marL="0" marR="0" lvl="0" indent="0" defTabSz="633131" eaLnBrk="0" fontAlgn="auto" latinLnBrk="0" hangingPunct="0">
              <a:spcBef>
                <a:spcPts val="300"/>
              </a:spcBef>
              <a:spcAft>
                <a:spcPts val="0"/>
              </a:spcAft>
              <a:buClrTx/>
              <a:buSzTx/>
              <a:buFontTx/>
              <a:buNone/>
              <a:tabLst/>
              <a:defRPr/>
            </a:pPr>
            <a:r>
              <a:rPr kumimoji="0" lang="en-GB" sz="1600" b="1" i="0" u="none" strike="noStrike" kern="0" cap="none" spc="0" normalizeH="0" baseline="0" noProof="0" dirty="0">
                <a:ln>
                  <a:noFill/>
                </a:ln>
                <a:solidFill>
                  <a:srgbClr val="1C3752"/>
                </a:solidFill>
                <a:effectLst/>
                <a:uLnTx/>
                <a:uFillTx/>
              </a:rPr>
              <a:t>Maximised Rate</a:t>
            </a:r>
          </a:p>
          <a:p>
            <a:pPr marL="0" marR="0" lvl="0" indent="0" defTabSz="633131" eaLnBrk="0" fontAlgn="auto" latinLnBrk="0" hangingPunct="0">
              <a:spcBef>
                <a:spcPts val="300"/>
              </a:spcBef>
              <a:spcAft>
                <a:spcPts val="0"/>
              </a:spcAft>
              <a:buClrTx/>
              <a:buSzTx/>
              <a:buFontTx/>
              <a:buNone/>
              <a:tabLst/>
              <a:defRPr/>
            </a:pPr>
            <a:r>
              <a:rPr kumimoji="0" lang="en-GB" sz="1400" b="0" i="1" u="none" strike="noStrike" kern="0" cap="none" spc="0" normalizeH="0" baseline="0" noProof="0" dirty="0">
                <a:ln>
                  <a:noFill/>
                </a:ln>
                <a:solidFill>
                  <a:srgbClr val="1C3752"/>
                </a:solidFill>
                <a:effectLst/>
                <a:uLnTx/>
                <a:uFillTx/>
              </a:rPr>
              <a:t>Secure performance quickly</a:t>
            </a:r>
          </a:p>
        </p:txBody>
      </p:sp>
      <p:grpSp>
        <p:nvGrpSpPr>
          <p:cNvPr id="35" name="Group 34">
            <a:extLst>
              <a:ext uri="{FF2B5EF4-FFF2-40B4-BE49-F238E27FC236}">
                <a16:creationId xmlns:a16="http://schemas.microsoft.com/office/drawing/2014/main" id="{D4A2A62A-C07E-6B64-BABE-87E57991F536}"/>
              </a:ext>
            </a:extLst>
          </p:cNvPr>
          <p:cNvGrpSpPr/>
          <p:nvPr/>
        </p:nvGrpSpPr>
        <p:grpSpPr>
          <a:xfrm>
            <a:off x="561472" y="2949926"/>
            <a:ext cx="5000232" cy="2332079"/>
            <a:chOff x="561472" y="2676778"/>
            <a:chExt cx="4367267" cy="1919825"/>
          </a:xfrm>
        </p:grpSpPr>
        <p:pic>
          <p:nvPicPr>
            <p:cNvPr id="12" name="Picture 11">
              <a:extLst>
                <a:ext uri="{FF2B5EF4-FFF2-40B4-BE49-F238E27FC236}">
                  <a16:creationId xmlns:a16="http://schemas.microsoft.com/office/drawing/2014/main" id="{3E859540-5480-8B0D-892E-236F5647B723}"/>
                </a:ext>
              </a:extLst>
            </p:cNvPr>
            <p:cNvPicPr>
              <a:picLocks noChangeAspect="1"/>
            </p:cNvPicPr>
            <p:nvPr/>
          </p:nvPicPr>
          <p:blipFill rotWithShape="1">
            <a:blip r:embed="rId7"/>
            <a:srcRect t="10956" r="10159" b="12819"/>
            <a:stretch/>
          </p:blipFill>
          <p:spPr>
            <a:xfrm>
              <a:off x="561472" y="2677593"/>
              <a:ext cx="4367267" cy="1919010"/>
            </a:xfrm>
            <a:prstGeom prst="rect">
              <a:avLst/>
            </a:prstGeom>
            <a:ln>
              <a:solidFill>
                <a:schemeClr val="tx1"/>
              </a:solidFill>
            </a:ln>
          </p:spPr>
        </p:pic>
        <p:sp>
          <p:nvSpPr>
            <p:cNvPr id="13" name="Rectangle 12">
              <a:extLst>
                <a:ext uri="{FF2B5EF4-FFF2-40B4-BE49-F238E27FC236}">
                  <a16:creationId xmlns:a16="http://schemas.microsoft.com/office/drawing/2014/main" id="{0034966F-6202-15E7-3F22-42BEE8BBA760}"/>
                </a:ext>
              </a:extLst>
            </p:cNvPr>
            <p:cNvSpPr/>
            <p:nvPr/>
          </p:nvSpPr>
          <p:spPr>
            <a:xfrm>
              <a:off x="979397" y="2849453"/>
              <a:ext cx="92387" cy="96131"/>
            </a:xfrm>
            <a:prstGeom prst="rect">
              <a:avLst/>
            </a:prstGeom>
            <a:solidFill>
              <a:schemeClr val="accent4"/>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14" name="Rectangle 13">
              <a:extLst>
                <a:ext uri="{FF2B5EF4-FFF2-40B4-BE49-F238E27FC236}">
                  <a16:creationId xmlns:a16="http://schemas.microsoft.com/office/drawing/2014/main" id="{DD780195-A269-66C2-D452-C39DA7A78784}"/>
                </a:ext>
              </a:extLst>
            </p:cNvPr>
            <p:cNvSpPr/>
            <p:nvPr/>
          </p:nvSpPr>
          <p:spPr>
            <a:xfrm>
              <a:off x="979397" y="3450587"/>
              <a:ext cx="92387" cy="96131"/>
            </a:xfrm>
            <a:prstGeom prst="rect">
              <a:avLst/>
            </a:prstGeom>
            <a:solidFill>
              <a:schemeClr val="accent5"/>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15" name="Rectangle 14">
              <a:extLst>
                <a:ext uri="{FF2B5EF4-FFF2-40B4-BE49-F238E27FC236}">
                  <a16:creationId xmlns:a16="http://schemas.microsoft.com/office/drawing/2014/main" id="{16A97E6D-BB3B-166A-D9B1-ADD3000A5E9F}"/>
                </a:ext>
              </a:extLst>
            </p:cNvPr>
            <p:cNvSpPr/>
            <p:nvPr/>
          </p:nvSpPr>
          <p:spPr>
            <a:xfrm>
              <a:off x="1488538" y="3450587"/>
              <a:ext cx="92387" cy="96131"/>
            </a:xfrm>
            <a:prstGeom prst="rect">
              <a:avLst/>
            </a:prstGeom>
            <a:solidFill>
              <a:schemeClr val="accent4"/>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16" name="Rectangle 15">
              <a:extLst>
                <a:ext uri="{FF2B5EF4-FFF2-40B4-BE49-F238E27FC236}">
                  <a16:creationId xmlns:a16="http://schemas.microsoft.com/office/drawing/2014/main" id="{DA1B2DDD-7DAE-746B-1B1D-5EE748896B8C}"/>
                </a:ext>
              </a:extLst>
            </p:cNvPr>
            <p:cNvSpPr/>
            <p:nvPr/>
          </p:nvSpPr>
          <p:spPr>
            <a:xfrm>
              <a:off x="1992257" y="3441906"/>
              <a:ext cx="92387" cy="96131"/>
            </a:xfrm>
            <a:prstGeom prst="rect">
              <a:avLst/>
            </a:prstGeom>
            <a:solidFill>
              <a:schemeClr val="accent6"/>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17" name="Rectangle 16">
              <a:extLst>
                <a:ext uri="{FF2B5EF4-FFF2-40B4-BE49-F238E27FC236}">
                  <a16:creationId xmlns:a16="http://schemas.microsoft.com/office/drawing/2014/main" id="{AB862626-370D-513E-CACE-3C574A4B467B}"/>
                </a:ext>
              </a:extLst>
            </p:cNvPr>
            <p:cNvSpPr/>
            <p:nvPr/>
          </p:nvSpPr>
          <p:spPr>
            <a:xfrm>
              <a:off x="2499271" y="3439736"/>
              <a:ext cx="92387" cy="96131"/>
            </a:xfrm>
            <a:prstGeom prst="rect">
              <a:avLst/>
            </a:prstGeom>
            <a:solidFill>
              <a:schemeClr val="accent4"/>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18" name="Rectangle 17">
              <a:extLst>
                <a:ext uri="{FF2B5EF4-FFF2-40B4-BE49-F238E27FC236}">
                  <a16:creationId xmlns:a16="http://schemas.microsoft.com/office/drawing/2014/main" id="{22D3C1F4-ABA7-25E0-0025-29771ADA9C75}"/>
                </a:ext>
              </a:extLst>
            </p:cNvPr>
            <p:cNvSpPr/>
            <p:nvPr/>
          </p:nvSpPr>
          <p:spPr>
            <a:xfrm>
              <a:off x="3004394" y="3439736"/>
              <a:ext cx="92387" cy="96131"/>
            </a:xfrm>
            <a:prstGeom prst="rect">
              <a:avLst/>
            </a:prstGeom>
            <a:solidFill>
              <a:schemeClr val="accent4"/>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19" name="Rectangle 18">
              <a:extLst>
                <a:ext uri="{FF2B5EF4-FFF2-40B4-BE49-F238E27FC236}">
                  <a16:creationId xmlns:a16="http://schemas.microsoft.com/office/drawing/2014/main" id="{82CA8A4A-8FB9-4682-2975-D3159D49E827}"/>
                </a:ext>
              </a:extLst>
            </p:cNvPr>
            <p:cNvSpPr/>
            <p:nvPr/>
          </p:nvSpPr>
          <p:spPr>
            <a:xfrm>
              <a:off x="3509093" y="3439736"/>
              <a:ext cx="92387" cy="96131"/>
            </a:xfrm>
            <a:prstGeom prst="rect">
              <a:avLst/>
            </a:prstGeom>
            <a:solidFill>
              <a:srgbClr val="EB6852"/>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20" name="Rectangle 19">
              <a:extLst>
                <a:ext uri="{FF2B5EF4-FFF2-40B4-BE49-F238E27FC236}">
                  <a16:creationId xmlns:a16="http://schemas.microsoft.com/office/drawing/2014/main" id="{1E365023-7130-0D95-98DC-26B57AB4CD5F}"/>
                </a:ext>
              </a:extLst>
            </p:cNvPr>
            <p:cNvSpPr/>
            <p:nvPr/>
          </p:nvSpPr>
          <p:spPr>
            <a:xfrm>
              <a:off x="4016883" y="3439736"/>
              <a:ext cx="92387" cy="96131"/>
            </a:xfrm>
            <a:prstGeom prst="rect">
              <a:avLst/>
            </a:prstGeom>
            <a:solidFill>
              <a:srgbClr val="707C7C"/>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25" name="Rectangle 24">
              <a:extLst>
                <a:ext uri="{FF2B5EF4-FFF2-40B4-BE49-F238E27FC236}">
                  <a16:creationId xmlns:a16="http://schemas.microsoft.com/office/drawing/2014/main" id="{B4ED1AE1-40BB-A396-9B71-DE7E23F2D91D}"/>
                </a:ext>
              </a:extLst>
            </p:cNvPr>
            <p:cNvSpPr/>
            <p:nvPr/>
          </p:nvSpPr>
          <p:spPr>
            <a:xfrm>
              <a:off x="4523479" y="3439736"/>
              <a:ext cx="92387" cy="96131"/>
            </a:xfrm>
            <a:prstGeom prst="rect">
              <a:avLst/>
            </a:prstGeom>
            <a:solidFill>
              <a:srgbClr val="6BCB97"/>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26" name="Rectangle 25">
              <a:extLst>
                <a:ext uri="{FF2B5EF4-FFF2-40B4-BE49-F238E27FC236}">
                  <a16:creationId xmlns:a16="http://schemas.microsoft.com/office/drawing/2014/main" id="{9371A324-DE77-4673-C7E8-CB3C3B7154F8}"/>
                </a:ext>
              </a:extLst>
            </p:cNvPr>
            <p:cNvSpPr/>
            <p:nvPr/>
          </p:nvSpPr>
          <p:spPr>
            <a:xfrm>
              <a:off x="979397" y="4086259"/>
              <a:ext cx="92387" cy="96131"/>
            </a:xfrm>
            <a:prstGeom prst="rect">
              <a:avLst/>
            </a:prstGeom>
            <a:solidFill>
              <a:schemeClr val="accent5"/>
            </a:solidFill>
            <a:ln w="6350">
              <a:noFill/>
              <a:miter lim="800000"/>
              <a:headEnd/>
              <a:tailEnd/>
            </a:ln>
          </p:spPr>
          <p:txBody>
            <a:bodyPr vert="horz" wrap="square" lIns="144000" tIns="72000" rIns="144000" bIns="72000" numCol="1" anchor="ctr" anchorCtr="0" compatLnSpc="1">
              <a:prstTxWarp prst="textNoShape">
                <a:avLst/>
              </a:prstTxWarp>
              <a:noAutofit/>
            </a:bodyPr>
            <a:lstStyle/>
            <a:p>
              <a:pPr algn="ctr" fontAlgn="base">
                <a:lnSpc>
                  <a:spcPct val="120000"/>
                </a:lnSpc>
                <a:spcBef>
                  <a:spcPts val="300"/>
                </a:spcBef>
                <a:spcAft>
                  <a:spcPct val="0"/>
                </a:spcAft>
                <a:buClr>
                  <a:schemeClr val="tx1"/>
                </a:buClr>
              </a:pPr>
              <a:endParaRPr lang="en-AU" sz="1600" b="1" kern="0">
                <a:solidFill>
                  <a:schemeClr val="bg1"/>
                </a:solidFill>
              </a:endParaRPr>
            </a:p>
          </p:txBody>
        </p:sp>
        <p:sp>
          <p:nvSpPr>
            <p:cNvPr id="27" name="Rectangle 26">
              <a:extLst>
                <a:ext uri="{FF2B5EF4-FFF2-40B4-BE49-F238E27FC236}">
                  <a16:creationId xmlns:a16="http://schemas.microsoft.com/office/drawing/2014/main" id="{256422DF-01E1-B30B-E57A-0D31532005E6}"/>
                </a:ext>
              </a:extLst>
            </p:cNvPr>
            <p:cNvSpPr/>
            <p:nvPr/>
          </p:nvSpPr>
          <p:spPr>
            <a:xfrm>
              <a:off x="1580925" y="2677593"/>
              <a:ext cx="3347814" cy="76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87FCA10-A621-481C-5A70-67041F4B406A}"/>
                </a:ext>
              </a:extLst>
            </p:cNvPr>
            <p:cNvSpPr/>
            <p:nvPr/>
          </p:nvSpPr>
          <p:spPr>
            <a:xfrm>
              <a:off x="979397" y="2676778"/>
              <a:ext cx="927325" cy="17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67C07A6C-2686-63D1-7702-0AA21C8CFE11}"/>
              </a:ext>
            </a:extLst>
          </p:cNvPr>
          <p:cNvSpPr txBox="1"/>
          <p:nvPr/>
        </p:nvSpPr>
        <p:spPr>
          <a:xfrm>
            <a:off x="5828242" y="2676778"/>
            <a:ext cx="2903747" cy="261610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dirty="0"/>
              <a:t>Be ready everyday</a:t>
            </a:r>
          </a:p>
          <a:p>
            <a:pPr marL="285750" indent="-285750">
              <a:spcBef>
                <a:spcPts val="600"/>
              </a:spcBef>
              <a:buFont typeface="Arial" panose="020B0604020202020204" pitchFamily="34" charset="0"/>
              <a:buChar char="•"/>
            </a:pPr>
            <a:r>
              <a:rPr lang="en-GB" dirty="0"/>
              <a:t>Be clear on target timings for each process step</a:t>
            </a:r>
          </a:p>
          <a:p>
            <a:pPr marL="285750" indent="-285750">
              <a:spcBef>
                <a:spcPts val="600"/>
              </a:spcBef>
              <a:buFont typeface="Arial" panose="020B0604020202020204" pitchFamily="34" charset="0"/>
              <a:buChar char="•"/>
            </a:pPr>
            <a:r>
              <a:rPr lang="en-GB" dirty="0"/>
              <a:t>Train and coach teams on good process</a:t>
            </a:r>
          </a:p>
          <a:p>
            <a:pPr marL="285750" indent="-285750">
              <a:spcBef>
                <a:spcPts val="600"/>
              </a:spcBef>
              <a:buFont typeface="Arial" panose="020B0604020202020204" pitchFamily="34" charset="0"/>
              <a:buChar char="•"/>
            </a:pPr>
            <a:r>
              <a:rPr lang="en-GB" dirty="0"/>
              <a:t>Reduce handover downtime</a:t>
            </a:r>
          </a:p>
          <a:p>
            <a:pPr marL="285750" indent="-285750">
              <a:spcBef>
                <a:spcPts val="600"/>
              </a:spcBef>
              <a:buFont typeface="Arial" panose="020B0604020202020204" pitchFamily="34" charset="0"/>
              <a:buChar char="•"/>
            </a:pPr>
            <a:r>
              <a:rPr lang="en-GB" dirty="0"/>
              <a:t>Improve the process</a:t>
            </a:r>
          </a:p>
        </p:txBody>
      </p:sp>
      <p:sp>
        <p:nvSpPr>
          <p:cNvPr id="38" name="Right Arrow 37">
            <a:extLst>
              <a:ext uri="{FF2B5EF4-FFF2-40B4-BE49-F238E27FC236}">
                <a16:creationId xmlns:a16="http://schemas.microsoft.com/office/drawing/2014/main" id="{AC684CDC-8757-AABA-2F44-4EFA043A021F}"/>
              </a:ext>
            </a:extLst>
          </p:cNvPr>
          <p:cNvSpPr/>
          <p:nvPr/>
        </p:nvSpPr>
        <p:spPr>
          <a:xfrm>
            <a:off x="8731989" y="1565065"/>
            <a:ext cx="280943" cy="753035"/>
          </a:xfrm>
          <a:prstGeom prst="rightArrow">
            <a:avLst>
              <a:gd name="adj1" fmla="val 50000"/>
              <a:gd name="adj2" fmla="val 12603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IO_OBJECT3">
            <a:extLst>
              <a:ext uri="{FF2B5EF4-FFF2-40B4-BE49-F238E27FC236}">
                <a16:creationId xmlns:a16="http://schemas.microsoft.com/office/drawing/2014/main" id="{DCC43705-C60A-F450-1AFE-29C6778F8F35}"/>
              </a:ext>
            </a:extLst>
          </p:cNvPr>
          <p:cNvSpPr/>
          <p:nvPr/>
        </p:nvSpPr>
        <p:spPr>
          <a:xfrm>
            <a:off x="5753447" y="1535678"/>
            <a:ext cx="2983831" cy="817871"/>
          </a:xfrm>
          <a:prstGeom prst="rect">
            <a:avLst/>
          </a:prstGeom>
          <a:solidFill>
            <a:schemeClr val="accent4">
              <a:lumMod val="60000"/>
              <a:lumOff val="40000"/>
            </a:schemeClr>
          </a:solidFill>
          <a:ln w="9525" algn="ctr">
            <a:noFill/>
            <a:miter lim="800000"/>
            <a:headEnd/>
            <a:tailEnd/>
          </a:ln>
        </p:spPr>
        <p:txBody>
          <a:bodyPr wrap="square" lIns="144000" tIns="72000" rIns="144000" bIns="72000" anchor="ctr" anchorCtr="0">
            <a:noAutofit/>
          </a:bodyPr>
          <a:lstStyle/>
          <a:p>
            <a:pPr marL="0" marR="0" lvl="0" indent="0" defTabSz="633131" eaLnBrk="0" fontAlgn="auto" latinLnBrk="0" hangingPunct="0">
              <a:spcBef>
                <a:spcPts val="300"/>
              </a:spcBef>
              <a:spcAft>
                <a:spcPts val="0"/>
              </a:spcAft>
              <a:buClrTx/>
              <a:buSzTx/>
              <a:buFontTx/>
              <a:buNone/>
              <a:tabLst/>
              <a:defRPr/>
            </a:pPr>
            <a:r>
              <a:rPr kumimoji="0" lang="en-GB" sz="1600" b="1" i="0" u="none" strike="noStrike" kern="0" cap="none" spc="0" normalizeH="0" baseline="0" noProof="0" dirty="0">
                <a:ln>
                  <a:noFill/>
                </a:ln>
                <a:solidFill>
                  <a:srgbClr val="1C3752"/>
                </a:solidFill>
                <a:effectLst/>
                <a:uLnTx/>
                <a:uFillTx/>
              </a:rPr>
              <a:t>Continuously Improve</a:t>
            </a:r>
          </a:p>
          <a:p>
            <a:pPr marL="0" marR="0" lvl="0" indent="0" defTabSz="633131" eaLnBrk="0" fontAlgn="auto" latinLnBrk="0" hangingPunct="0">
              <a:spcBef>
                <a:spcPts val="300"/>
              </a:spcBef>
              <a:spcAft>
                <a:spcPts val="0"/>
              </a:spcAft>
              <a:buClrTx/>
              <a:buSzTx/>
              <a:buFontTx/>
              <a:buNone/>
              <a:tabLst/>
              <a:defRPr/>
            </a:pPr>
            <a:r>
              <a:rPr kumimoji="0" lang="en-GB" sz="1400" b="0" i="1" u="none" strike="noStrike" kern="0" cap="none" spc="0" normalizeH="0" baseline="0" noProof="0" dirty="0">
                <a:ln>
                  <a:noFill/>
                </a:ln>
                <a:solidFill>
                  <a:srgbClr val="1C3752"/>
                </a:solidFill>
                <a:effectLst/>
                <a:uLnTx/>
                <a:uFillTx/>
              </a:rPr>
              <a:t>Improve the most valuable processes</a:t>
            </a:r>
          </a:p>
        </p:txBody>
      </p:sp>
      <p:sp>
        <p:nvSpPr>
          <p:cNvPr id="37" name="Right Arrow 36">
            <a:extLst>
              <a:ext uri="{FF2B5EF4-FFF2-40B4-BE49-F238E27FC236}">
                <a16:creationId xmlns:a16="http://schemas.microsoft.com/office/drawing/2014/main" id="{DC0DAB53-C66B-090D-4F95-01103D1BF014}"/>
              </a:ext>
            </a:extLst>
          </p:cNvPr>
          <p:cNvSpPr/>
          <p:nvPr/>
        </p:nvSpPr>
        <p:spPr>
          <a:xfrm>
            <a:off x="5547299" y="1575995"/>
            <a:ext cx="280943" cy="753035"/>
          </a:xfrm>
          <a:prstGeom prst="rightArrow">
            <a:avLst>
              <a:gd name="adj1" fmla="val 50000"/>
              <a:gd name="adj2" fmla="val 12603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IO_OBJECT3">
            <a:extLst>
              <a:ext uri="{FF2B5EF4-FFF2-40B4-BE49-F238E27FC236}">
                <a16:creationId xmlns:a16="http://schemas.microsoft.com/office/drawing/2014/main" id="{895F1CBF-5973-D961-0212-41D999E292FD}"/>
              </a:ext>
            </a:extLst>
          </p:cNvPr>
          <p:cNvSpPr/>
          <p:nvPr/>
        </p:nvSpPr>
        <p:spPr>
          <a:xfrm>
            <a:off x="572979" y="1535678"/>
            <a:ext cx="5000232" cy="817871"/>
          </a:xfrm>
          <a:prstGeom prst="rect">
            <a:avLst/>
          </a:prstGeom>
          <a:solidFill>
            <a:schemeClr val="accent5">
              <a:lumMod val="75000"/>
            </a:schemeClr>
          </a:solidFill>
          <a:ln w="9525" algn="ctr">
            <a:noFill/>
            <a:miter lim="800000"/>
            <a:headEnd/>
            <a:tailEnd/>
          </a:ln>
        </p:spPr>
        <p:txBody>
          <a:bodyPr wrap="square" lIns="144000" tIns="72000" rIns="144000" bIns="72000" anchor="ctr" anchorCtr="0">
            <a:noAutofit/>
          </a:bodyPr>
          <a:lstStyle/>
          <a:p>
            <a:pPr marL="0" marR="0" lvl="0" indent="0" defTabSz="633131" eaLnBrk="0" fontAlgn="auto" latinLnBrk="0" hangingPunct="0">
              <a:spcBef>
                <a:spcPts val="30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rPr>
              <a:t>Develop Efficient Processes with Clear Rates &amp; Owners</a:t>
            </a:r>
          </a:p>
          <a:p>
            <a:pPr marL="0" marR="0" lvl="0" indent="0" defTabSz="633131" eaLnBrk="0" fontAlgn="auto" latinLnBrk="0" hangingPunct="0">
              <a:spcBef>
                <a:spcPts val="300"/>
              </a:spcBef>
              <a:spcAft>
                <a:spcPts val="0"/>
              </a:spcAft>
              <a:buClrTx/>
              <a:buSzTx/>
              <a:buFontTx/>
              <a:buNone/>
              <a:tabLst/>
              <a:defRPr/>
            </a:pPr>
            <a:r>
              <a:rPr kumimoji="0" lang="en-GB" sz="1400" b="0" i="1" u="none" strike="noStrike" kern="0" cap="none" spc="0" normalizeH="0" baseline="0" noProof="0" dirty="0">
                <a:ln>
                  <a:noFill/>
                </a:ln>
                <a:solidFill>
                  <a:schemeClr val="bg1"/>
                </a:solidFill>
                <a:effectLst/>
                <a:uLnTx/>
                <a:uFillTx/>
              </a:rPr>
              <a:t>Create a foundation for performance and improvement</a:t>
            </a:r>
          </a:p>
        </p:txBody>
      </p:sp>
      <p:sp>
        <p:nvSpPr>
          <p:cNvPr id="39" name="TextBox 38">
            <a:extLst>
              <a:ext uri="{FF2B5EF4-FFF2-40B4-BE49-F238E27FC236}">
                <a16:creationId xmlns:a16="http://schemas.microsoft.com/office/drawing/2014/main" id="{DAEDEBC5-B3C9-67C5-A16E-E285014C9E03}"/>
              </a:ext>
            </a:extLst>
          </p:cNvPr>
          <p:cNvSpPr txBox="1"/>
          <p:nvPr/>
        </p:nvSpPr>
        <p:spPr>
          <a:xfrm>
            <a:off x="1954030" y="4799932"/>
            <a:ext cx="3470309" cy="338554"/>
          </a:xfrm>
          <a:prstGeom prst="rect">
            <a:avLst/>
          </a:prstGeom>
          <a:noFill/>
        </p:spPr>
        <p:txBody>
          <a:bodyPr wrap="none" rtlCol="0">
            <a:spAutoFit/>
          </a:bodyPr>
          <a:lstStyle/>
          <a:p>
            <a:pPr algn="r"/>
            <a:r>
              <a:rPr lang="en-GB" sz="1600" i="1" dirty="0">
                <a:solidFill>
                  <a:schemeClr val="bg1">
                    <a:lumMod val="65000"/>
                  </a:schemeClr>
                </a:solidFill>
              </a:rPr>
              <a:t>Steps - Owners – Dependencies - Value </a:t>
            </a:r>
          </a:p>
        </p:txBody>
      </p:sp>
      <p:sp>
        <p:nvSpPr>
          <p:cNvPr id="40" name="TextBox 39">
            <a:extLst>
              <a:ext uri="{FF2B5EF4-FFF2-40B4-BE49-F238E27FC236}">
                <a16:creationId xmlns:a16="http://schemas.microsoft.com/office/drawing/2014/main" id="{0EFAA686-7F67-6AAB-52B2-D3A142AC606C}"/>
              </a:ext>
            </a:extLst>
          </p:cNvPr>
          <p:cNvSpPr txBox="1"/>
          <p:nvPr/>
        </p:nvSpPr>
        <p:spPr>
          <a:xfrm>
            <a:off x="575177" y="2589856"/>
            <a:ext cx="4974320" cy="338554"/>
          </a:xfrm>
          <a:prstGeom prst="rect">
            <a:avLst/>
          </a:prstGeom>
          <a:noFill/>
        </p:spPr>
        <p:txBody>
          <a:bodyPr wrap="square" rtlCol="0">
            <a:spAutoFit/>
          </a:bodyPr>
          <a:lstStyle/>
          <a:p>
            <a:pPr algn="ctr"/>
            <a:r>
              <a:rPr lang="en-GB" sz="1600" b="1" i="1" dirty="0"/>
              <a:t>Engineering - Fabrication - Construction - Commissioning </a:t>
            </a:r>
          </a:p>
        </p:txBody>
      </p:sp>
      <p:sp>
        <p:nvSpPr>
          <p:cNvPr id="42" name="TextBox 41">
            <a:extLst>
              <a:ext uri="{FF2B5EF4-FFF2-40B4-BE49-F238E27FC236}">
                <a16:creationId xmlns:a16="http://schemas.microsoft.com/office/drawing/2014/main" id="{684FF7A7-E25A-0E5B-8905-277A338C243E}"/>
              </a:ext>
            </a:extLst>
          </p:cNvPr>
          <p:cNvSpPr txBox="1"/>
          <p:nvPr/>
        </p:nvSpPr>
        <p:spPr>
          <a:xfrm>
            <a:off x="3936303" y="3014592"/>
            <a:ext cx="1488036" cy="338554"/>
          </a:xfrm>
          <a:prstGeom prst="rect">
            <a:avLst/>
          </a:prstGeom>
          <a:noFill/>
        </p:spPr>
        <p:txBody>
          <a:bodyPr wrap="none" rtlCol="0">
            <a:spAutoFit/>
          </a:bodyPr>
          <a:lstStyle/>
          <a:p>
            <a:pPr algn="r"/>
            <a:r>
              <a:rPr lang="en-GB" sz="1600" i="1" dirty="0">
                <a:solidFill>
                  <a:schemeClr val="bg1">
                    <a:lumMod val="65000"/>
                  </a:schemeClr>
                </a:solidFill>
              </a:rPr>
              <a:t>For all key tasks</a:t>
            </a:r>
          </a:p>
        </p:txBody>
      </p:sp>
      <p:sp>
        <p:nvSpPr>
          <p:cNvPr id="43" name="TextBox 42">
            <a:extLst>
              <a:ext uri="{FF2B5EF4-FFF2-40B4-BE49-F238E27FC236}">
                <a16:creationId xmlns:a16="http://schemas.microsoft.com/office/drawing/2014/main" id="{827DAF14-BEA1-B7F3-E914-C7F00B4FB96C}"/>
              </a:ext>
            </a:extLst>
          </p:cNvPr>
          <p:cNvSpPr txBox="1"/>
          <p:nvPr/>
        </p:nvSpPr>
        <p:spPr>
          <a:xfrm>
            <a:off x="1534973" y="5735005"/>
            <a:ext cx="6177012" cy="400110"/>
          </a:xfrm>
          <a:prstGeom prst="rect">
            <a:avLst/>
          </a:prstGeom>
          <a:noFill/>
        </p:spPr>
        <p:txBody>
          <a:bodyPr wrap="none" rtlCol="0">
            <a:spAutoFit/>
          </a:bodyPr>
          <a:lstStyle/>
          <a:p>
            <a:pPr algn="ctr"/>
            <a:r>
              <a:rPr lang="en-GB" sz="2000" b="1" i="1" dirty="0">
                <a:solidFill>
                  <a:schemeClr val="accent6"/>
                </a:solidFill>
              </a:rPr>
              <a:t>Is this a common mindset?  Proactively supported by all?</a:t>
            </a:r>
          </a:p>
        </p:txBody>
      </p:sp>
      <p:sp>
        <p:nvSpPr>
          <p:cNvPr id="46" name="TextBox 45">
            <a:extLst>
              <a:ext uri="{FF2B5EF4-FFF2-40B4-BE49-F238E27FC236}">
                <a16:creationId xmlns:a16="http://schemas.microsoft.com/office/drawing/2014/main" id="{2A9AE754-B0AD-1680-0812-B9AAADBED5C4}"/>
              </a:ext>
            </a:extLst>
          </p:cNvPr>
          <p:cNvSpPr txBox="1"/>
          <p:nvPr/>
        </p:nvSpPr>
        <p:spPr>
          <a:xfrm>
            <a:off x="8986691" y="3176912"/>
            <a:ext cx="2327777" cy="276999"/>
          </a:xfrm>
          <a:prstGeom prst="rect">
            <a:avLst/>
          </a:prstGeom>
          <a:noFill/>
        </p:spPr>
        <p:txBody>
          <a:bodyPr wrap="square">
            <a:spAutoFit/>
          </a:bodyPr>
          <a:lstStyle/>
          <a:p>
            <a:pPr marL="0" indent="0">
              <a:spcBef>
                <a:spcPts val="600"/>
              </a:spcBef>
              <a:buClrTx/>
              <a:buNone/>
            </a:pPr>
            <a:r>
              <a:rPr lang="en-GB" sz="1200" b="1" dirty="0">
                <a:latin typeface="Lato" panose="020F0502020204030203" pitchFamily="34" charset="0"/>
                <a:ea typeface="Lato" panose="020F0502020204030203" pitchFamily="34" charset="0"/>
                <a:cs typeface="Lato" panose="020F0502020204030203" pitchFamily="34" charset="0"/>
              </a:rPr>
              <a:t>Rail Construction – Line Laying</a:t>
            </a:r>
          </a:p>
        </p:txBody>
      </p:sp>
      <p:sp>
        <p:nvSpPr>
          <p:cNvPr id="4" name="Rectangle 3">
            <a:extLst>
              <a:ext uri="{FF2B5EF4-FFF2-40B4-BE49-F238E27FC236}">
                <a16:creationId xmlns:a16="http://schemas.microsoft.com/office/drawing/2014/main" id="{F1E09C7F-3644-E828-61DE-5FF38016C63E}"/>
              </a:ext>
            </a:extLst>
          </p:cNvPr>
          <p:cNvSpPr/>
          <p:nvPr/>
        </p:nvSpPr>
        <p:spPr>
          <a:xfrm>
            <a:off x="107575" y="267952"/>
            <a:ext cx="421621" cy="750077"/>
          </a:xfrm>
          <a:prstGeom prst="rect">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b="1" dirty="0">
                <a:solidFill>
                  <a:schemeClr val="bg1"/>
                </a:solidFill>
              </a:rPr>
              <a:t>3</a:t>
            </a:r>
          </a:p>
        </p:txBody>
      </p:sp>
    </p:spTree>
    <p:extLst>
      <p:ext uri="{BB962C8B-B14F-4D97-AF65-F5344CB8AC3E}">
        <p14:creationId xmlns:p14="http://schemas.microsoft.com/office/powerpoint/2010/main" val="623397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False"/>
  <p:tag name="MIO_SHOW_PAGENUMBER" val="True"/>
  <p:tag name="MIO_AVOID_BLANK_LAYOUT" val="True"/>
  <p:tag name="MIO_CD_LAYOUT_VALID_AREA" val="False"/>
  <p:tag name="MIO_NUMBER_OF_VALID_LAYOUTS" val="19"/>
  <p:tag name="MIO_HDS" val="True"/>
  <p:tag name="MIO_SKIPVERSION" val="01.01.0001 00:00:00"/>
  <p:tag name="MIO_EKGUID" val="c32d601b-3dd0-42f6-8706-fb8454ddd4be"/>
  <p:tag name="MIO_UPDATE" val="True"/>
  <p:tag name="MIO_VERSION" val="07.05.2021 14:39:28"/>
  <p:tag name="MIO_DBID" val="0F45B44C-9BC7-4D85-81C4-7155EE70A7B9"/>
  <p:tag name="MIO_LASTDOWNLOADED" val="18.05.2021 11:38:24.326"/>
  <p:tag name="MIO_OBJECTNAME" val="PiP16:9 Presentation"/>
  <p:tag name="MIO_CDID" val="9ac70ae0-4962-4869-a6e8-89de225a39d7"/>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MIO_GUID" val="b381afb5-6d7f-41e5-a78a-b4d8e8b39b78"/>
  <p:tag name="MIO_EKGUID" val="178cdacd-14dd-4427-a249-ecfe9ce7ea3f"/>
  <p:tag name="MIO_UPDATE" val="True"/>
  <p:tag name="MIO_VERSION" val="24.04.2021 02:44:46"/>
  <p:tag name="MIO_DBID" val="0F45B44C-9BC7-4D85-81C4-7155EE70A7B9"/>
  <p:tag name="MIO_LASTDOWNLOADED" val="11.10.2022 17:27:58.195"/>
  <p:tag name="MIO_OBJECTNAME" val="Impact statement - standard"/>
  <p:tag name="MIO_LASTEDITORNAME" val="Kelly Ryan"/>
</p:tagLst>
</file>

<file path=ppt/tags/tag4.xml><?xml version="1.0" encoding="utf-8"?>
<p:tagLst xmlns:a="http://schemas.openxmlformats.org/drawingml/2006/main" xmlns:r="http://schemas.openxmlformats.org/officeDocument/2006/relationships" xmlns:p="http://schemas.openxmlformats.org/presentationml/2006/main">
  <p:tag name="MIO_HDS" val="True"/>
  <p:tag name="MIO_EKGUID" val="c32d601b-3dd0-42f6-8706-fb8454ddd4be"/>
  <p:tag name="MIO_UPDATE" val="True"/>
  <p:tag name="MIO_DBID" val="0F45B44C-9BC7-4D85-81C4-7155EE70A7B9"/>
  <p:tag name="MIO_OBJECTNAME" val="PiP16:9 Presentation"/>
  <p:tag name="MIO_FALLBACK_LAYOUT" val="1"/>
  <p:tag name="MIO_SHOW_DATE" val="False"/>
  <p:tag name="MIO_SHOW_FOOTER" val="False"/>
  <p:tag name="MIO_SHOW_PAGENUMBER" val="True"/>
  <p:tag name="MIO_AVOID_BLANK_LAYOUT" val="True"/>
  <p:tag name="MIO_CD_LAYOUT_VALID_AREA" val="False"/>
  <p:tag name="MIO_EMBED_FONT" val="False"/>
  <p:tag name="MIO_MATCH_COLOR_SCHEME" val="False"/>
  <p:tag name="MIO_NUMBER_OF_VALID_LAYOUTS" val="19"/>
  <p:tag name="MIO_VERSION" val="07.04.2022 15:01:37"/>
  <p:tag name="MIO_SKIPVERSION" val="01.01.0001 00:00:00"/>
  <p:tag name="MIO_LASTDOWNLOADED" val="11.10.2022 17:10:41.943"/>
  <p:tag name="MIO_CDID" val="9ac70ae0-4962-4869-a6e8-89de225a39d7"/>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Partners in Performance 16:9 Presentation">
  <a:themeElements>
    <a:clrScheme name="PiP Colors">
      <a:dk1>
        <a:srgbClr val="1C3752"/>
      </a:dk1>
      <a:lt1>
        <a:srgbClr val="FFFFFF"/>
      </a:lt1>
      <a:dk2>
        <a:srgbClr val="0099A8"/>
      </a:dk2>
      <a:lt2>
        <a:srgbClr val="FFFFFF"/>
      </a:lt2>
      <a:accent1>
        <a:srgbClr val="1C3752"/>
      </a:accent1>
      <a:accent2>
        <a:srgbClr val="88CDCF"/>
      </a:accent2>
      <a:accent3>
        <a:srgbClr val="006990"/>
      </a:accent3>
      <a:accent4>
        <a:srgbClr val="6BCB97"/>
      </a:accent4>
      <a:accent5>
        <a:srgbClr val="707C7C"/>
      </a:accent5>
      <a:accent6>
        <a:srgbClr val="EB6852"/>
      </a:accent6>
      <a:hlink>
        <a:srgbClr val="0099A8"/>
      </a:hlink>
      <a:folHlink>
        <a:srgbClr val="4AB3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9E0E1"/>
        </a:solidFill>
        <a:ln>
          <a:noFill/>
        </a:ln>
      </a:spPr>
      <a:bodyPr lIns="72000" tIns="72000" rIns="72000" bIns="72000" rtlCol="0" anchor="ctr"/>
      <a:lstStyle>
        <a:defPPr algn="ctr">
          <a:lnSpc>
            <a:spcPct val="120000"/>
          </a:lnSpc>
          <a:spcBef>
            <a:spcPts val="600"/>
          </a:spcBef>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20000"/>
          </a:lnSpc>
          <a:spcBef>
            <a:spcPts val="600"/>
          </a:spcBef>
          <a:defRPr sz="1400" dirty="0" err="1"/>
        </a:defPPr>
      </a:lstStyle>
    </a:txDef>
  </a:objectDefaults>
  <a:extraClrSchemeLst/>
  <a:extLst>
    <a:ext uri="{05A4C25C-085E-4340-85A3-A5531E510DB2}">
      <thm15:themeFamily xmlns:thm15="http://schemas.microsoft.com/office/thememl/2012/main" name="PiP PPT 2022 16-9 - PRESENTATION" id="{02CAA434-1C1D-454A-913A-BED93AA31D62}" vid="{33F4713B-E825-47E6-A274-43B4F1511E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F90267D142444B8EEF8CAE4778617F" ma:contentTypeVersion="10" ma:contentTypeDescription="Create a new document." ma:contentTypeScope="" ma:versionID="5832eb891011d38e443fa4f28ac94817">
  <xsd:schema xmlns:xsd="http://www.w3.org/2001/XMLSchema" xmlns:xs="http://www.w3.org/2001/XMLSchema" xmlns:p="http://schemas.microsoft.com/office/2006/metadata/properties" xmlns:ns2="234ac55b-273d-42d7-aae8-500e66f84ba6" xmlns:ns3="a992af41-a893-4ac4-92f5-10e74d562a39" targetNamespace="http://schemas.microsoft.com/office/2006/metadata/properties" ma:root="true" ma:fieldsID="572bdb452a031d8698929e4eae46ff59" ns2:_="" ns3:_="">
    <xsd:import namespace="234ac55b-273d-42d7-aae8-500e66f84ba6"/>
    <xsd:import namespace="a992af41-a893-4ac4-92f5-10e74d562a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ac55b-273d-42d7-aae8-500e66f84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c94f80-1e3b-4c62-aaee-b315c6eefc3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92af41-a893-4ac4-92f5-10e74d562a3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31cf33-ce6b-4ecc-9290-cf39eb8e62c8}" ma:internalName="TaxCatchAll" ma:showField="CatchAllData" ma:web="a992af41-a893-4ac4-92f5-10e74d562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5C715-CCF9-4F35-889C-E281BA48EC81}">
  <ds:schemaRefs>
    <ds:schemaRef ds:uri="http://schemas.microsoft.com/sharepoint/v3/contenttype/forms"/>
  </ds:schemaRefs>
</ds:datastoreItem>
</file>

<file path=customXml/itemProps2.xml><?xml version="1.0" encoding="utf-8"?>
<ds:datastoreItem xmlns:ds="http://schemas.openxmlformats.org/officeDocument/2006/customXml" ds:itemID="{858B6415-ADCC-41D9-AEE5-F79ACD5EF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ac55b-273d-42d7-aae8-500e66f84ba6"/>
    <ds:schemaRef ds:uri="a992af41-a893-4ac4-92f5-10e74d562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2168</TotalTime>
  <Words>1360</Words>
  <Application>Microsoft Macintosh PowerPoint</Application>
  <PresentationFormat>Widescreen</PresentationFormat>
  <Paragraphs>229</Paragraphs>
  <Slides>13</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Lato</vt:lpstr>
      <vt:lpstr>Lato Black</vt:lpstr>
      <vt:lpstr>Wingdings</vt:lpstr>
      <vt:lpstr>Partners in Performance 16:9 Presentation</vt:lpstr>
      <vt:lpstr>think-cell Slide</vt:lpstr>
      <vt:lpstr>PowerPoint Presentation</vt:lpstr>
      <vt:lpstr>Projects leave serious money on the table – everyday!</vt:lpstr>
      <vt:lpstr>With project values at $1m a day – performance counts!</vt:lpstr>
      <vt:lpstr>We see collaboration as key to capturing this performance jump All project participants must shift from “safe plan for us” to “best result for all”</vt:lpstr>
      <vt:lpstr>We have found five areas that drive collaboration &amp; performance</vt:lpstr>
      <vt:lpstr>Strong Intelligent Owners Teams Make the right decisions early enough </vt:lpstr>
      <vt:lpstr>Incentivise to perform together Set-up the commercial environment to drive for better every day</vt:lpstr>
      <vt:lpstr>Empower the Frontlines Performance comes from frontline – Release and enable them</vt:lpstr>
      <vt:lpstr>Maximise Rate at every Frontline Continuously drive up rate through process discipline and improvement </vt:lpstr>
      <vt:lpstr>Proactive Supply Chain Management Significantly enhanced understanding &amp; proactive management of supply chains</vt:lpstr>
      <vt:lpstr>Maintain 100% Readiness across the Supply Chain Shift the upstream focus to “Is everyone making construction ready on time?”</vt:lpstr>
      <vt:lpstr>One Digital Environment Enabling All Real time information transparency across the project and its supply chain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Cliodhna Dempsey</dc:creator>
  <cp:lastModifiedBy>Guy Turner</cp:lastModifiedBy>
  <cp:revision>30</cp:revision>
  <dcterms:created xsi:type="dcterms:W3CDTF">2022-10-11T05:54:10Z</dcterms:created>
  <dcterms:modified xsi:type="dcterms:W3CDTF">2022-11-28T12:17:27Z</dcterms:modified>
</cp:coreProperties>
</file>