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8" r:id="rId3"/>
    <p:sldMasterId id="2147483713" r:id="rId4"/>
  </p:sldMasterIdLst>
  <p:notesMasterIdLst>
    <p:notesMasterId r:id="rId31"/>
  </p:notesMasterIdLst>
  <p:handoutMasterIdLst>
    <p:handoutMasterId r:id="rId32"/>
  </p:handoutMasterIdLst>
  <p:sldIdLst>
    <p:sldId id="502" r:id="rId5"/>
    <p:sldId id="507" r:id="rId6"/>
    <p:sldId id="511" r:id="rId7"/>
    <p:sldId id="498" r:id="rId8"/>
    <p:sldId id="497" r:id="rId9"/>
    <p:sldId id="494" r:id="rId10"/>
    <p:sldId id="512" r:id="rId11"/>
    <p:sldId id="492" r:id="rId12"/>
    <p:sldId id="506" r:id="rId13"/>
    <p:sldId id="488" r:id="rId14"/>
    <p:sldId id="490" r:id="rId15"/>
    <p:sldId id="499" r:id="rId16"/>
    <p:sldId id="51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03"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7" autoAdjust="0"/>
    <p:restoredTop sz="95859" autoAdjust="0"/>
  </p:normalViewPr>
  <p:slideViewPr>
    <p:cSldViewPr snapToGrid="0">
      <p:cViewPr varScale="1">
        <p:scale>
          <a:sx n="72" d="100"/>
          <a:sy n="72" d="100"/>
        </p:scale>
        <p:origin x="74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17" d="100"/>
          <a:sy n="117" d="100"/>
        </p:scale>
        <p:origin x="417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Insurance Cost Increases</a:t>
            </a:r>
            <a:endParaRPr lang="en-US" sz="1600" b="0" i="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US" sz="1600" b="0" i="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en-US" sz="1600" b="0" i="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rd</a:t>
            </a:r>
            <a:r>
              <a:rPr lang="en-US" sz="1600" b="0" i="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Quarter 2020 to 3</a:t>
            </a:r>
            <a:r>
              <a:rPr lang="en-US" sz="1600" b="0" i="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rd</a:t>
            </a:r>
            <a:r>
              <a:rPr lang="en-US" sz="1600" b="0" i="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Quarter 2021 per</a:t>
            </a:r>
          </a:p>
          <a:p>
            <a:pPr>
              <a:defRPr/>
            </a:pPr>
            <a:r>
              <a:rPr lang="en-US" sz="1600" b="0" i="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Leaders’ Choice Insurance</a:t>
            </a:r>
            <a:endParaRPr lang="en-US" sz="1600" b="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59155964034901054"/>
          <c:y val="0.4137471238952468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253422714052642E-2"/>
          <c:y val="2.1755090708040398E-2"/>
          <c:w val="0.92235918989856003"/>
          <c:h val="0.84254404982873154"/>
        </c:manualLayout>
      </c:layout>
      <c:barChart>
        <c:barDir val="col"/>
        <c:grouping val="clustered"/>
        <c:varyColors val="0"/>
        <c:ser>
          <c:idx val="0"/>
          <c:order val="0"/>
          <c:tx>
            <c:strRef>
              <c:f>Sheet1!$B$1</c:f>
              <c:strCache>
                <c:ptCount val="1"/>
                <c:pt idx="0">
                  <c:v>Comm.Prop.</c:v>
                </c:pt>
              </c:strCache>
            </c:strRef>
          </c:tx>
          <c:spPr>
            <a:solidFill>
              <a:schemeClr val="accent1"/>
            </a:solidFill>
            <a:ln>
              <a:noFill/>
            </a:ln>
            <a:effectLst/>
          </c:spPr>
          <c:invertIfNegative val="0"/>
          <c:cat>
            <c:strRef>
              <c:f>Sheet1!$A$2:$A$3</c:f>
              <c:strCache>
                <c:ptCount val="1"/>
                <c:pt idx="0">
                  <c:v>Category 1</c:v>
                </c:pt>
              </c:strCache>
            </c:strRef>
          </c:cat>
          <c:val>
            <c:numRef>
              <c:f>Sheet1!$B$2:$B$3</c:f>
              <c:numCache>
                <c:formatCode>General</c:formatCode>
                <c:ptCount val="2"/>
                <c:pt idx="0">
                  <c:v>9</c:v>
                </c:pt>
              </c:numCache>
            </c:numRef>
          </c:val>
          <c:extLst>
            <c:ext xmlns:c16="http://schemas.microsoft.com/office/drawing/2014/chart" uri="{C3380CC4-5D6E-409C-BE32-E72D297353CC}">
              <c16:uniqueId val="{00000000-765B-43AB-BC3A-2EA4A4C3EE8C}"/>
            </c:ext>
          </c:extLst>
        </c:ser>
        <c:ser>
          <c:idx val="1"/>
          <c:order val="1"/>
          <c:tx>
            <c:strRef>
              <c:f>Sheet1!$C$1</c:f>
              <c:strCache>
                <c:ptCount val="1"/>
                <c:pt idx="0">
                  <c:v>EPLI</c:v>
                </c:pt>
              </c:strCache>
            </c:strRef>
          </c:tx>
          <c:spPr>
            <a:solidFill>
              <a:schemeClr val="accent2"/>
            </a:solidFill>
            <a:ln>
              <a:noFill/>
            </a:ln>
            <a:effectLst/>
          </c:spPr>
          <c:invertIfNegative val="0"/>
          <c:cat>
            <c:strRef>
              <c:f>Sheet1!$A$2:$A$3</c:f>
              <c:strCache>
                <c:ptCount val="1"/>
                <c:pt idx="0">
                  <c:v>Category 1</c:v>
                </c:pt>
              </c:strCache>
            </c:strRef>
          </c:cat>
          <c:val>
            <c:numRef>
              <c:f>Sheet1!$C$2:$C$3</c:f>
              <c:numCache>
                <c:formatCode>General</c:formatCode>
                <c:ptCount val="2"/>
                <c:pt idx="0">
                  <c:v>9</c:v>
                </c:pt>
              </c:numCache>
            </c:numRef>
          </c:val>
          <c:extLst>
            <c:ext xmlns:c16="http://schemas.microsoft.com/office/drawing/2014/chart" uri="{C3380CC4-5D6E-409C-BE32-E72D297353CC}">
              <c16:uniqueId val="{00000001-765B-43AB-BC3A-2EA4A4C3EE8C}"/>
            </c:ext>
          </c:extLst>
        </c:ser>
        <c:ser>
          <c:idx val="2"/>
          <c:order val="2"/>
          <c:tx>
            <c:strRef>
              <c:f>Sheet1!$D$1</c:f>
              <c:strCache>
                <c:ptCount val="1"/>
                <c:pt idx="0">
                  <c:v>Comm.Auto</c:v>
                </c:pt>
              </c:strCache>
            </c:strRef>
          </c:tx>
          <c:spPr>
            <a:solidFill>
              <a:schemeClr val="accent3"/>
            </a:solidFill>
            <a:ln>
              <a:noFill/>
            </a:ln>
            <a:effectLst/>
          </c:spPr>
          <c:invertIfNegative val="0"/>
          <c:cat>
            <c:strRef>
              <c:f>Sheet1!$A$2:$A$3</c:f>
              <c:strCache>
                <c:ptCount val="1"/>
                <c:pt idx="0">
                  <c:v>Category 1</c:v>
                </c:pt>
              </c:strCache>
            </c:strRef>
          </c:cat>
          <c:val>
            <c:numRef>
              <c:f>Sheet1!$D$2:$D$3</c:f>
              <c:numCache>
                <c:formatCode>General</c:formatCode>
                <c:ptCount val="2"/>
                <c:pt idx="0">
                  <c:v>9</c:v>
                </c:pt>
              </c:numCache>
            </c:numRef>
          </c:val>
          <c:extLst>
            <c:ext xmlns:c16="http://schemas.microsoft.com/office/drawing/2014/chart" uri="{C3380CC4-5D6E-409C-BE32-E72D297353CC}">
              <c16:uniqueId val="{00000002-765B-43AB-BC3A-2EA4A4C3EE8C}"/>
            </c:ext>
          </c:extLst>
        </c:ser>
        <c:ser>
          <c:idx val="3"/>
          <c:order val="3"/>
          <c:tx>
            <c:strRef>
              <c:f>Sheet1!$E$1</c:f>
              <c:strCache>
                <c:ptCount val="1"/>
                <c:pt idx="0">
                  <c:v>G.L.</c:v>
                </c:pt>
              </c:strCache>
            </c:strRef>
          </c:tx>
          <c:spPr>
            <a:solidFill>
              <a:schemeClr val="accent4"/>
            </a:solidFill>
            <a:ln>
              <a:noFill/>
            </a:ln>
            <a:effectLst/>
          </c:spPr>
          <c:invertIfNegative val="0"/>
          <c:cat>
            <c:strRef>
              <c:f>Sheet1!$A$2:$A$3</c:f>
              <c:strCache>
                <c:ptCount val="1"/>
                <c:pt idx="0">
                  <c:v>Category 1</c:v>
                </c:pt>
              </c:strCache>
            </c:strRef>
          </c:cat>
          <c:val>
            <c:numRef>
              <c:f>Sheet1!$E$2:$E$3</c:f>
              <c:numCache>
                <c:formatCode>General</c:formatCode>
                <c:ptCount val="2"/>
                <c:pt idx="0">
                  <c:v>6</c:v>
                </c:pt>
              </c:numCache>
            </c:numRef>
          </c:val>
          <c:extLst>
            <c:ext xmlns:c16="http://schemas.microsoft.com/office/drawing/2014/chart" uri="{C3380CC4-5D6E-409C-BE32-E72D297353CC}">
              <c16:uniqueId val="{00000003-765B-43AB-BC3A-2EA4A4C3EE8C}"/>
            </c:ext>
          </c:extLst>
        </c:ser>
        <c:ser>
          <c:idx val="4"/>
          <c:order val="4"/>
          <c:tx>
            <c:strRef>
              <c:f>Sheet1!$F$1</c:f>
              <c:strCache>
                <c:ptCount val="1"/>
                <c:pt idx="0">
                  <c:v>Bus.Owners</c:v>
                </c:pt>
              </c:strCache>
            </c:strRef>
          </c:tx>
          <c:spPr>
            <a:solidFill>
              <a:schemeClr val="accent5"/>
            </a:solidFill>
            <a:ln>
              <a:noFill/>
            </a:ln>
            <a:effectLst/>
          </c:spPr>
          <c:invertIfNegative val="0"/>
          <c:cat>
            <c:strRef>
              <c:f>Sheet1!$A$2:$A$3</c:f>
              <c:strCache>
                <c:ptCount val="1"/>
                <c:pt idx="0">
                  <c:v>Category 1</c:v>
                </c:pt>
              </c:strCache>
            </c:strRef>
          </c:cat>
          <c:val>
            <c:numRef>
              <c:f>Sheet1!$F$2:$F$3</c:f>
              <c:numCache>
                <c:formatCode>General</c:formatCode>
                <c:ptCount val="2"/>
                <c:pt idx="0">
                  <c:v>4.7</c:v>
                </c:pt>
              </c:numCache>
            </c:numRef>
          </c:val>
          <c:extLst>
            <c:ext xmlns:c16="http://schemas.microsoft.com/office/drawing/2014/chart" uri="{C3380CC4-5D6E-409C-BE32-E72D297353CC}">
              <c16:uniqueId val="{00000004-765B-43AB-BC3A-2EA4A4C3EE8C}"/>
            </c:ext>
          </c:extLst>
        </c:ser>
        <c:ser>
          <c:idx val="5"/>
          <c:order val="5"/>
          <c:tx>
            <c:strRef>
              <c:f>Sheet1!$G$1</c:f>
              <c:strCache>
                <c:ptCount val="1"/>
                <c:pt idx="0">
                  <c:v>Umbrella</c:v>
                </c:pt>
              </c:strCache>
            </c:strRef>
          </c:tx>
          <c:spPr>
            <a:solidFill>
              <a:schemeClr val="accent6"/>
            </a:solidFill>
            <a:ln>
              <a:noFill/>
            </a:ln>
            <a:effectLst/>
          </c:spPr>
          <c:invertIfNegative val="0"/>
          <c:cat>
            <c:strRef>
              <c:f>Sheet1!$A$2:$A$3</c:f>
              <c:strCache>
                <c:ptCount val="1"/>
                <c:pt idx="0">
                  <c:v>Category 1</c:v>
                </c:pt>
              </c:strCache>
            </c:strRef>
          </c:cat>
          <c:val>
            <c:numRef>
              <c:f>Sheet1!$G$2:$G$3</c:f>
              <c:numCache>
                <c:formatCode>General</c:formatCode>
                <c:ptCount val="2"/>
                <c:pt idx="0">
                  <c:v>11.7</c:v>
                </c:pt>
              </c:numCache>
            </c:numRef>
          </c:val>
          <c:extLst>
            <c:ext xmlns:c16="http://schemas.microsoft.com/office/drawing/2014/chart" uri="{C3380CC4-5D6E-409C-BE32-E72D297353CC}">
              <c16:uniqueId val="{00000005-765B-43AB-BC3A-2EA4A4C3EE8C}"/>
            </c:ext>
          </c:extLst>
        </c:ser>
        <c:ser>
          <c:idx val="6"/>
          <c:order val="6"/>
          <c:tx>
            <c:strRef>
              <c:f>Sheet1!$H$1</c:f>
              <c:strCache>
                <c:ptCount val="1"/>
                <c:pt idx="0">
                  <c:v>CA WF&amp;FLWind</c:v>
                </c:pt>
              </c:strCache>
            </c:strRef>
          </c:tx>
          <c:spPr>
            <a:solidFill>
              <a:srgbClr val="FFC72C"/>
            </a:solidFill>
            <a:ln>
              <a:noFill/>
            </a:ln>
            <a:effectLst/>
          </c:spPr>
          <c:invertIfNegative val="0"/>
          <c:cat>
            <c:strRef>
              <c:f>Sheet1!$A$2:$A$3</c:f>
              <c:strCache>
                <c:ptCount val="1"/>
                <c:pt idx="0">
                  <c:v>Category 1</c:v>
                </c:pt>
              </c:strCache>
            </c:strRef>
          </c:cat>
          <c:val>
            <c:numRef>
              <c:f>Sheet1!$H$2:$H$3</c:f>
              <c:numCache>
                <c:formatCode>General</c:formatCode>
                <c:ptCount val="2"/>
                <c:pt idx="0">
                  <c:v>20</c:v>
                </c:pt>
              </c:numCache>
            </c:numRef>
          </c:val>
          <c:extLst>
            <c:ext xmlns:c16="http://schemas.microsoft.com/office/drawing/2014/chart" uri="{C3380CC4-5D6E-409C-BE32-E72D297353CC}">
              <c16:uniqueId val="{00000006-765B-43AB-BC3A-2EA4A4C3EE8C}"/>
            </c:ext>
          </c:extLst>
        </c:ser>
        <c:ser>
          <c:idx val="7"/>
          <c:order val="7"/>
          <c:tx>
            <c:strRef>
              <c:f>Sheet1!$I$1</c:f>
              <c:strCache>
                <c:ptCount val="1"/>
                <c:pt idx="0">
                  <c:v>Comm.Ins.</c:v>
                </c:pt>
              </c:strCache>
            </c:strRef>
          </c:tx>
          <c:spPr>
            <a:solidFill>
              <a:srgbClr val="F26829"/>
            </a:solidFill>
            <a:ln>
              <a:noFill/>
            </a:ln>
            <a:effectLst/>
          </c:spPr>
          <c:invertIfNegative val="0"/>
          <c:cat>
            <c:strRef>
              <c:f>Sheet1!$A$2:$A$3</c:f>
              <c:strCache>
                <c:ptCount val="1"/>
                <c:pt idx="0">
                  <c:v>Category 1</c:v>
                </c:pt>
              </c:strCache>
            </c:strRef>
          </c:cat>
          <c:val>
            <c:numRef>
              <c:f>Sheet1!$I$2:$I$3</c:f>
              <c:numCache>
                <c:formatCode>General</c:formatCode>
                <c:ptCount val="2"/>
                <c:pt idx="0">
                  <c:v>6.8</c:v>
                </c:pt>
              </c:numCache>
            </c:numRef>
          </c:val>
          <c:extLst>
            <c:ext xmlns:c16="http://schemas.microsoft.com/office/drawing/2014/chart" uri="{C3380CC4-5D6E-409C-BE32-E72D297353CC}">
              <c16:uniqueId val="{00000007-765B-43AB-BC3A-2EA4A4C3EE8C}"/>
            </c:ext>
          </c:extLst>
        </c:ser>
        <c:dLbls>
          <c:showLegendKey val="0"/>
          <c:showVal val="0"/>
          <c:showCatName val="0"/>
          <c:showSerName val="0"/>
          <c:showPercent val="0"/>
          <c:showBubbleSize val="0"/>
        </c:dLbls>
        <c:gapWidth val="219"/>
        <c:overlap val="-27"/>
        <c:axId val="1112983680"/>
        <c:axId val="1113240544"/>
      </c:barChart>
      <c:catAx>
        <c:axId val="111298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13240544"/>
        <c:crosses val="autoZero"/>
        <c:auto val="1"/>
        <c:lblAlgn val="ctr"/>
        <c:lblOffset val="100"/>
        <c:noMultiLvlLbl val="0"/>
      </c:catAx>
      <c:valAx>
        <c:axId val="111324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r>
                  <a:rPr lang="en-US" dirty="0"/>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12983680"/>
        <c:crosses val="autoZero"/>
        <c:crossBetween val="between"/>
      </c:valAx>
      <c:spPr>
        <a:noFill/>
        <a:ln>
          <a:noFill/>
        </a:ln>
        <a:effectLst/>
      </c:spPr>
    </c:plotArea>
    <c:legend>
      <c:legendPos val="b"/>
      <c:layout>
        <c:manualLayout>
          <c:xMode val="edge"/>
          <c:yMode val="edge"/>
          <c:x val="8.3065321060219577E-2"/>
          <c:y val="0.89376014272725712"/>
          <c:w val="0.88785996820819935"/>
          <c:h val="9.31679618479062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4CD9C85-81F8-4A03-ADC1-783979F3F6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CC7B9-4A25-4138-9351-4D215138BA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31A1C0-71C0-4673-A028-0F23E057E89E}" type="datetimeFigureOut">
              <a:rPr lang="fr-FR" smtClean="0"/>
              <a:t>23/11/2022</a:t>
            </a:fld>
            <a:endParaRPr lang="fr-FR"/>
          </a:p>
        </p:txBody>
      </p:sp>
      <p:sp>
        <p:nvSpPr>
          <p:cNvPr id="4" name="Espace réservé du pied de page 3">
            <a:extLst>
              <a:ext uri="{FF2B5EF4-FFF2-40B4-BE49-F238E27FC236}">
                <a16:creationId xmlns:a16="http://schemas.microsoft.com/office/drawing/2014/main" id="{3A63976E-865B-4648-924B-A5BA91FC04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40CA9B5-F01F-42DD-B489-4DB0D7457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9DAB29-D58E-4F5F-B93C-BF90304CAD03}" type="slidenum">
              <a:rPr lang="fr-FR" smtClean="0"/>
              <a:t>‹#›</a:t>
            </a:fld>
            <a:endParaRPr lang="fr-FR"/>
          </a:p>
        </p:txBody>
      </p:sp>
    </p:spTree>
    <p:extLst>
      <p:ext uri="{BB962C8B-B14F-4D97-AF65-F5344CB8AC3E}">
        <p14:creationId xmlns:p14="http://schemas.microsoft.com/office/powerpoint/2010/main" val="1278800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23/11/2022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ver">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hasCustomPrompt="1"/>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en-US" noProof="0"/>
              <a:t>Click to edit Master text styles</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s figure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92F16ED0-16E2-49B1-A2A9-48CA385F7D6C}"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8AA4DBCC-4C61-4607-A643-B87F7C33AB10}" type="datetime1">
              <a:rPr lang="en-US" noProof="0" smtClean="0"/>
              <a:t>11/23/2022</a:t>
            </a:fld>
            <a:endParaRPr lang="en-US" noProof="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97F6AD28-1DF9-4595-A8EE-7C8D52D7172F}" type="datetime1">
              <a:rPr lang="en-US" noProof="0" smtClean="0"/>
              <a:t>11/23/2022</a:t>
            </a:fld>
            <a:endParaRPr lang="en-US" noProof="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2" y="2845977"/>
            <a:ext cx="11160000" cy="1440000"/>
          </a:xfrm>
        </p:spPr>
        <p:txBody>
          <a:bodyPr anchor="t">
            <a:noAutofit/>
          </a:bodyPr>
          <a:lstStyle>
            <a:lvl1pPr>
              <a:lnSpc>
                <a:spcPct val="90000"/>
              </a:lnSpc>
              <a:defRPr sz="5000">
                <a:solidFill>
                  <a:schemeClr val="tx2"/>
                </a:solidFill>
              </a:defRPr>
            </a:lvl1pPr>
          </a:lstStyle>
          <a:p>
            <a:r>
              <a:rPr lang="en-US" noProof="0"/>
              <a:t>Click to edit Master title style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7B41FF52-7089-4D5A-A6B3-2EBA85C75CB6}" type="datetime1">
              <a:rPr lang="en-US" noProof="0" smtClean="0"/>
              <a:t>11/23/2022</a:t>
            </a:fld>
            <a:endParaRPr lang="en-US" noProof="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hank you">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hasCustomPrompt="1"/>
          </p:nvPr>
        </p:nvSpPr>
        <p:spPr>
          <a:xfrm>
            <a:off x="2316000" y="2845977"/>
            <a:ext cx="7560000" cy="828000"/>
          </a:xfrm>
        </p:spPr>
        <p:txBody>
          <a:bodyPr anchor="t">
            <a:noAutofit/>
          </a:bodyPr>
          <a:lstStyle>
            <a:lvl1pPr algn="ctr">
              <a:defRPr sz="430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ver">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hasCustomPrompt="1"/>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en-US" noProof="0"/>
              <a:t>Click to edit Master text styles</a:t>
            </a:r>
          </a:p>
        </p:txBody>
      </p:sp>
    </p:spTree>
    <p:extLst>
      <p:ext uri="{BB962C8B-B14F-4D97-AF65-F5344CB8AC3E}">
        <p14:creationId xmlns:p14="http://schemas.microsoft.com/office/powerpoint/2010/main" val="238081811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ver with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en-US" noProof="0"/>
              <a:t>Click to edit Master text styles</a:t>
            </a:r>
          </a:p>
        </p:txBody>
      </p:sp>
    </p:spTree>
    <p:extLst>
      <p:ext uri="{BB962C8B-B14F-4D97-AF65-F5344CB8AC3E}">
        <p14:creationId xmlns:p14="http://schemas.microsoft.com/office/powerpoint/2010/main" val="84752887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en-US" noProof="0"/>
              <a:t>Click to edit the title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hasCustomPrompt="1"/>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0417642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Chapt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2" y="3430800"/>
            <a:ext cx="11160000" cy="1152000"/>
          </a:xfrm>
        </p:spPr>
        <p:txBody>
          <a:bodyPr>
            <a:noAutofit/>
          </a:bodyPr>
          <a:lstStyle>
            <a:lvl1pPr>
              <a:lnSpc>
                <a:spcPct val="90000"/>
              </a:lnSpc>
              <a:defRPr sz="39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en-US" noProof="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FC0A0F-83F5-490C-ACBB-C970001296AF}" type="datetime1">
              <a:rPr lang="en-US" noProof="0" smtClean="0"/>
              <a:t>11/23/2022</a:t>
            </a:fld>
            <a:endParaRPr lang="en-US" noProof="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87595998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Chapter with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361200" y="3430800"/>
            <a:ext cx="5400000" cy="1152000"/>
          </a:xfrm>
        </p:spPr>
        <p:txBody>
          <a:bodyPr>
            <a:noAutofit/>
          </a:bodyPr>
          <a:lstStyle>
            <a:lvl1pPr>
              <a:lnSpc>
                <a:spcPct val="90000"/>
              </a:lnSpc>
              <a:defRPr sz="39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en-US" noProof="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54FB794B-97B6-4224-99A3-4E9DD22FD9B0}" type="datetime1">
              <a:rPr lang="en-US" noProof="0" smtClean="0"/>
              <a:t>11/23/2022</a:t>
            </a:fld>
            <a:endParaRPr lang="en-US" noProof="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09607040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ver with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en-US" noProof="0"/>
              <a:t>Click to edit Master text styles</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34E37521-2124-43AD-BCFE-327E4C215D22}"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109667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hasCustomPrompt="1"/>
          </p:nvPr>
        </p:nvSpPr>
        <p:spPr>
          <a:xfrm>
            <a:off x="6361199" y="242844"/>
            <a:ext cx="3960000" cy="1008000"/>
          </a:xfrm>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6EF4412A-911D-4221-931A-9F30562EF696}"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53362405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en-US" noProof="0"/>
              <a:t>Click to edit Master text styles</a:t>
            </a:r>
          </a:p>
          <a:p>
            <a:pPr lvl="1"/>
            <a:r>
              <a:rPr lang="en-US" noProof="0"/>
              <a:t>Second level</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hasCustomPrompt="1"/>
          </p:nvPr>
        </p:nvSpPr>
        <p:spPr>
          <a:xfrm>
            <a:off x="589752" y="1372349"/>
            <a:ext cx="11014079" cy="2304000"/>
          </a:xfrm>
        </p:spPr>
        <p:txBody>
          <a:bodyPr anchor="ctr"/>
          <a:lstStyle>
            <a:lvl1pPr marL="0" indent="0" algn="ctr">
              <a:buNone/>
              <a:defRPr sz="1400">
                <a:solidFill>
                  <a:schemeClr val="tx2"/>
                </a:solidFill>
              </a:defRPr>
            </a:lvl1pPr>
          </a:lstStyle>
          <a:p>
            <a:r>
              <a:rPr lang="en-US" noProof="0"/>
              <a:t>Table</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3A9FCDEE-46C0-44EB-9F82-0E6FB5B12C2D}"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331959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hasCustomPrompt="1"/>
          </p:nvPr>
        </p:nvSpPr>
        <p:spPr>
          <a:xfrm>
            <a:off x="6229879" y="1371600"/>
            <a:ext cx="5508000" cy="4860000"/>
          </a:xfrm>
        </p:spPr>
        <p:txBody>
          <a:bodyPr anchor="ctr"/>
          <a:lstStyle>
            <a:lvl1pPr marL="0" indent="0" algn="ctr">
              <a:buNone/>
              <a:defRPr sz="1400">
                <a:solidFill>
                  <a:schemeClr val="tx2"/>
                </a:solidFill>
              </a:defRPr>
            </a:lvl1pPr>
          </a:lstStyle>
          <a:p>
            <a:r>
              <a:rPr lang="en-US" noProof="0"/>
              <a:t>Chart</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hasCustomPrompt="1"/>
          </p:nvPr>
        </p:nvSpPr>
        <p:spPr>
          <a:xfrm>
            <a:off x="469879" y="242844"/>
            <a:ext cx="9720000" cy="1008000"/>
          </a:xfrm>
        </p:spPr>
        <p:txBody>
          <a:bodyPr/>
          <a:lstStyle>
            <a:lvl1pPr>
              <a:defRPr>
                <a:solidFill>
                  <a:schemeClr val="tx2"/>
                </a:solidFill>
              </a:defRPr>
            </a:lvl1pPr>
          </a:lstStyle>
          <a:p>
            <a:r>
              <a:rPr lang="en-US" noProof="0"/>
              <a:t>Click to edit Master title style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E5BB1233-005F-4158-B468-E3AAA0BFE367}" type="datetime1">
              <a:rPr lang="en-US" noProof="0" smtClean="0"/>
              <a:t>11/23/2022</a:t>
            </a:fld>
            <a:endParaRPr lang="en-US" noProof="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629339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s figure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92F16ED0-16E2-49B1-A2A9-48CA385F7D6C}"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660821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8AA4DBCC-4C61-4607-A643-B87F7C33AB10}" type="datetime1">
              <a:rPr lang="en-US" noProof="0" smtClean="0"/>
              <a:t>11/23/2022</a:t>
            </a:fld>
            <a:endParaRPr lang="en-US" noProof="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934048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97F6AD28-1DF9-4595-A8EE-7C8D52D7172F}" type="datetime1">
              <a:rPr lang="en-US" noProof="0" smtClean="0"/>
              <a:t>11/23/2022</a:t>
            </a:fld>
            <a:endParaRPr lang="en-US" noProof="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60466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2" y="2845977"/>
            <a:ext cx="11160000" cy="1440000"/>
          </a:xfrm>
        </p:spPr>
        <p:txBody>
          <a:bodyPr anchor="t">
            <a:noAutofit/>
          </a:bodyPr>
          <a:lstStyle>
            <a:lvl1pPr>
              <a:lnSpc>
                <a:spcPct val="90000"/>
              </a:lnSpc>
              <a:defRPr sz="5000">
                <a:solidFill>
                  <a:schemeClr val="tx2"/>
                </a:solidFill>
              </a:defRPr>
            </a:lvl1pPr>
          </a:lstStyle>
          <a:p>
            <a:r>
              <a:rPr lang="en-US" noProof="0"/>
              <a:t>Click to edit Master title style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7B41FF52-7089-4D5A-A6B3-2EBA85C75CB6}" type="datetime1">
              <a:rPr lang="en-US" noProof="0" smtClean="0"/>
              <a:t>11/23/2022</a:t>
            </a:fld>
            <a:endParaRPr lang="en-US" noProof="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82429830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hank you">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hasCustomPrompt="1"/>
          </p:nvPr>
        </p:nvSpPr>
        <p:spPr>
          <a:xfrm>
            <a:off x="2316000" y="2845977"/>
            <a:ext cx="7560000" cy="828000"/>
          </a:xfrm>
        </p:spPr>
        <p:txBody>
          <a:bodyPr anchor="t">
            <a:noAutofit/>
          </a:bodyPr>
          <a:lstStyle>
            <a:lvl1pPr algn="ctr">
              <a:defRPr sz="430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450604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ver">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hasCustomPrompt="1"/>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en-US" noProof="0"/>
              <a:t>Click to edit Master text styles</a:t>
            </a:r>
          </a:p>
        </p:txBody>
      </p:sp>
    </p:spTree>
    <p:extLst>
      <p:ext uri="{BB962C8B-B14F-4D97-AF65-F5344CB8AC3E}">
        <p14:creationId xmlns:p14="http://schemas.microsoft.com/office/powerpoint/2010/main" val="4464774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en-US" noProof="0"/>
              <a:t>Click to edit the title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hasCustomPrompt="1"/>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ver with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en-US" noProof="0"/>
              <a:t>Click to edit Master text styles</a:t>
            </a:r>
          </a:p>
        </p:txBody>
      </p:sp>
    </p:spTree>
    <p:extLst>
      <p:ext uri="{BB962C8B-B14F-4D97-AF65-F5344CB8AC3E}">
        <p14:creationId xmlns:p14="http://schemas.microsoft.com/office/powerpoint/2010/main" val="137590832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en-US" noProof="0"/>
              <a:t>Click to edit the title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hasCustomPrompt="1"/>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10187145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Chapt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2" y="3430800"/>
            <a:ext cx="11160000" cy="1152000"/>
          </a:xfrm>
        </p:spPr>
        <p:txBody>
          <a:bodyPr>
            <a:noAutofit/>
          </a:bodyPr>
          <a:lstStyle>
            <a:lvl1pPr>
              <a:lnSpc>
                <a:spcPct val="90000"/>
              </a:lnSpc>
              <a:defRPr sz="39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en-US" noProof="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FC0A0F-83F5-490C-ACBB-C970001296AF}" type="datetime1">
              <a:rPr lang="en-US" noProof="0" smtClean="0"/>
              <a:t>11/23/2022</a:t>
            </a:fld>
            <a:endParaRPr lang="en-US" noProof="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198633260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Chapter with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361200" y="3430800"/>
            <a:ext cx="5400000" cy="1152000"/>
          </a:xfrm>
        </p:spPr>
        <p:txBody>
          <a:bodyPr>
            <a:noAutofit/>
          </a:bodyPr>
          <a:lstStyle>
            <a:lvl1pPr>
              <a:lnSpc>
                <a:spcPct val="90000"/>
              </a:lnSpc>
              <a:defRPr sz="39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en-US" noProof="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54FB794B-97B6-4224-99A3-4E9DD22FD9B0}" type="datetime1">
              <a:rPr lang="en-US" noProof="0" smtClean="0"/>
              <a:t>11/23/2022</a:t>
            </a:fld>
            <a:endParaRPr lang="en-US" noProof="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27671855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34E37521-2124-43AD-BCFE-327E4C215D22}"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641837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hasCustomPrompt="1"/>
          </p:nvPr>
        </p:nvSpPr>
        <p:spPr>
          <a:xfrm>
            <a:off x="6361199" y="242844"/>
            <a:ext cx="3960000" cy="1008000"/>
          </a:xfrm>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6EF4412A-911D-4221-931A-9F30562EF696}"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142460568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en-US" noProof="0"/>
              <a:t>Click to edit Master text styles</a:t>
            </a:r>
          </a:p>
          <a:p>
            <a:pPr lvl="1"/>
            <a:r>
              <a:rPr lang="en-US" noProof="0"/>
              <a:t>Second level</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hasCustomPrompt="1"/>
          </p:nvPr>
        </p:nvSpPr>
        <p:spPr>
          <a:xfrm>
            <a:off x="589752" y="1372349"/>
            <a:ext cx="11014079" cy="2304000"/>
          </a:xfrm>
        </p:spPr>
        <p:txBody>
          <a:bodyPr anchor="ctr"/>
          <a:lstStyle>
            <a:lvl1pPr marL="0" indent="0" algn="ctr">
              <a:buNone/>
              <a:defRPr sz="1400">
                <a:solidFill>
                  <a:schemeClr val="tx2"/>
                </a:solidFill>
              </a:defRPr>
            </a:lvl1pPr>
          </a:lstStyle>
          <a:p>
            <a:r>
              <a:rPr lang="en-US" noProof="0"/>
              <a:t>Table</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3A9FCDEE-46C0-44EB-9F82-0E6FB5B12C2D}"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736715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hasCustomPrompt="1"/>
          </p:nvPr>
        </p:nvSpPr>
        <p:spPr>
          <a:xfrm>
            <a:off x="6229879" y="1371600"/>
            <a:ext cx="5508000" cy="4860000"/>
          </a:xfrm>
        </p:spPr>
        <p:txBody>
          <a:bodyPr anchor="ctr"/>
          <a:lstStyle>
            <a:lvl1pPr marL="0" indent="0" algn="ctr">
              <a:buNone/>
              <a:defRPr sz="1400">
                <a:solidFill>
                  <a:schemeClr val="tx2"/>
                </a:solidFill>
              </a:defRPr>
            </a:lvl1pPr>
          </a:lstStyle>
          <a:p>
            <a:r>
              <a:rPr lang="en-US" noProof="0"/>
              <a:t>Chart</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hasCustomPrompt="1"/>
          </p:nvPr>
        </p:nvSpPr>
        <p:spPr>
          <a:xfrm>
            <a:off x="469879" y="242844"/>
            <a:ext cx="9720000" cy="1008000"/>
          </a:xfrm>
        </p:spPr>
        <p:txBody>
          <a:bodyPr/>
          <a:lstStyle>
            <a:lvl1pPr>
              <a:defRPr>
                <a:solidFill>
                  <a:schemeClr val="tx2"/>
                </a:solidFill>
              </a:defRPr>
            </a:lvl1pPr>
          </a:lstStyle>
          <a:p>
            <a:r>
              <a:rPr lang="en-US" noProof="0"/>
              <a:t>Click to edit Master title style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E5BB1233-005F-4158-B468-E3AAA0BFE367}" type="datetime1">
              <a:rPr lang="en-US" noProof="0" smtClean="0"/>
              <a:t>11/23/2022</a:t>
            </a:fld>
            <a:endParaRPr lang="en-US" noProof="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1942008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s figure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92F16ED0-16E2-49B1-A2A9-48CA385F7D6C}"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4100996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8AA4DBCC-4C61-4607-A643-B87F7C33AB10}" type="datetime1">
              <a:rPr lang="en-US" noProof="0" smtClean="0"/>
              <a:t>11/23/2022</a:t>
            </a:fld>
            <a:endParaRPr lang="en-US" noProof="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59084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Chapt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2" y="3430800"/>
            <a:ext cx="11160000" cy="1152000"/>
          </a:xfrm>
        </p:spPr>
        <p:txBody>
          <a:bodyPr>
            <a:noAutofit/>
          </a:bodyPr>
          <a:lstStyle>
            <a:lvl1pPr>
              <a:lnSpc>
                <a:spcPct val="90000"/>
              </a:lnSpc>
              <a:defRPr sz="39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en-US" noProof="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FC0A0F-83F5-490C-ACBB-C970001296AF}" type="datetime1">
              <a:rPr lang="en-US" noProof="0" smtClean="0"/>
              <a:t>11/23/2022</a:t>
            </a:fld>
            <a:endParaRPr lang="en-US" noProof="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97F6AD28-1DF9-4595-A8EE-7C8D52D7172F}" type="datetime1">
              <a:rPr lang="en-US" noProof="0" smtClean="0"/>
              <a:t>11/23/2022</a:t>
            </a:fld>
            <a:endParaRPr lang="en-US" noProof="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279495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2" y="2845977"/>
            <a:ext cx="11160000" cy="1440000"/>
          </a:xfrm>
        </p:spPr>
        <p:txBody>
          <a:bodyPr anchor="t">
            <a:noAutofit/>
          </a:bodyPr>
          <a:lstStyle>
            <a:lvl1pPr>
              <a:lnSpc>
                <a:spcPct val="90000"/>
              </a:lnSpc>
              <a:defRPr sz="5000">
                <a:solidFill>
                  <a:schemeClr val="tx2"/>
                </a:solidFill>
              </a:defRPr>
            </a:lvl1pPr>
          </a:lstStyle>
          <a:p>
            <a:r>
              <a:rPr lang="en-US" noProof="0"/>
              <a:t>Click to edit Master title style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7B41FF52-7089-4D5A-A6B3-2EBA85C75CB6}" type="datetime1">
              <a:rPr lang="en-US" noProof="0" smtClean="0"/>
              <a:t>11/23/2022</a:t>
            </a:fld>
            <a:endParaRPr lang="en-US" noProof="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19127686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hank you">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hasCustomPrompt="1"/>
          </p:nvPr>
        </p:nvSpPr>
        <p:spPr>
          <a:xfrm>
            <a:off x="2316000" y="2845977"/>
            <a:ext cx="7560000" cy="828000"/>
          </a:xfrm>
        </p:spPr>
        <p:txBody>
          <a:bodyPr anchor="t">
            <a:noAutofit/>
          </a:bodyPr>
          <a:lstStyle>
            <a:lvl1pPr algn="ctr">
              <a:defRPr sz="430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842448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ver">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hasCustomPrompt="1"/>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en-US" noProof="0"/>
              <a:t>Click to edit Master text styles</a:t>
            </a:r>
          </a:p>
        </p:txBody>
      </p:sp>
    </p:spTree>
    <p:extLst>
      <p:ext uri="{BB962C8B-B14F-4D97-AF65-F5344CB8AC3E}">
        <p14:creationId xmlns:p14="http://schemas.microsoft.com/office/powerpoint/2010/main" val="282268582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ver with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en-US" noProof="0"/>
              <a:t>Click to edit Master text styles</a:t>
            </a:r>
          </a:p>
        </p:txBody>
      </p:sp>
    </p:spTree>
    <p:extLst>
      <p:ext uri="{BB962C8B-B14F-4D97-AF65-F5344CB8AC3E}">
        <p14:creationId xmlns:p14="http://schemas.microsoft.com/office/powerpoint/2010/main" val="1538211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en-US" noProof="0"/>
              <a:t>Click to edit the title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hasCustomPrompt="1"/>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09997040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Chapt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2" y="3430800"/>
            <a:ext cx="11160000" cy="1152000"/>
          </a:xfrm>
        </p:spPr>
        <p:txBody>
          <a:bodyPr>
            <a:noAutofit/>
          </a:bodyPr>
          <a:lstStyle>
            <a:lvl1pPr>
              <a:lnSpc>
                <a:spcPct val="90000"/>
              </a:lnSpc>
              <a:defRPr sz="39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en-US" noProof="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FC0A0F-83F5-490C-ACBB-C970001296AF}" type="datetime1">
              <a:rPr lang="en-US" noProof="0" smtClean="0"/>
              <a:t>11/23/2022</a:t>
            </a:fld>
            <a:endParaRPr lang="en-US" noProof="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17245292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Chapter with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361200" y="3430800"/>
            <a:ext cx="5400000" cy="1152000"/>
          </a:xfrm>
        </p:spPr>
        <p:txBody>
          <a:bodyPr>
            <a:noAutofit/>
          </a:bodyPr>
          <a:lstStyle>
            <a:lvl1pPr>
              <a:lnSpc>
                <a:spcPct val="90000"/>
              </a:lnSpc>
              <a:defRPr sz="39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en-US" noProof="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54FB794B-97B6-4224-99A3-4E9DD22FD9B0}" type="datetime1">
              <a:rPr lang="en-US" noProof="0" smtClean="0"/>
              <a:t>11/23/2022</a:t>
            </a:fld>
            <a:endParaRPr lang="en-US" noProof="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16741639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34E37521-2124-43AD-BCFE-327E4C215D22}"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4122774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hasCustomPrompt="1"/>
          </p:nvPr>
        </p:nvSpPr>
        <p:spPr>
          <a:xfrm>
            <a:off x="6361199" y="242844"/>
            <a:ext cx="3960000" cy="1008000"/>
          </a:xfrm>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6EF4412A-911D-4221-931A-9F30562EF696}"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42210787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Chapter with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361200" y="3430800"/>
            <a:ext cx="5400000" cy="1152000"/>
          </a:xfrm>
        </p:spPr>
        <p:txBody>
          <a:bodyPr>
            <a:noAutofit/>
          </a:bodyPr>
          <a:lstStyle>
            <a:lvl1pPr>
              <a:lnSpc>
                <a:spcPct val="90000"/>
              </a:lnSpc>
              <a:defRPr sz="39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en-US" noProof="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54FB794B-97B6-4224-99A3-4E9DD22FD9B0}" type="datetime1">
              <a:rPr lang="en-US" noProof="0" smtClean="0"/>
              <a:t>11/23/2022</a:t>
            </a:fld>
            <a:endParaRPr lang="en-US" noProof="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en-US" noProof="0"/>
              <a:t>Click to edit Master text styles</a:t>
            </a:r>
          </a:p>
          <a:p>
            <a:pPr lvl="1"/>
            <a:r>
              <a:rPr lang="en-US" noProof="0"/>
              <a:t>Second level</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hasCustomPrompt="1"/>
          </p:nvPr>
        </p:nvSpPr>
        <p:spPr>
          <a:xfrm>
            <a:off x="589752" y="1372349"/>
            <a:ext cx="11014079" cy="2304000"/>
          </a:xfrm>
        </p:spPr>
        <p:txBody>
          <a:bodyPr anchor="ctr"/>
          <a:lstStyle>
            <a:lvl1pPr marL="0" indent="0" algn="ctr">
              <a:buNone/>
              <a:defRPr sz="1400">
                <a:solidFill>
                  <a:schemeClr val="tx2"/>
                </a:solidFill>
              </a:defRPr>
            </a:lvl1pPr>
          </a:lstStyle>
          <a:p>
            <a:r>
              <a:rPr lang="en-US" noProof="0"/>
              <a:t>Table</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3A9FCDEE-46C0-44EB-9F82-0E6FB5B12C2D}"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1950175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hasCustomPrompt="1"/>
          </p:nvPr>
        </p:nvSpPr>
        <p:spPr>
          <a:xfrm>
            <a:off x="6229879" y="1371600"/>
            <a:ext cx="5508000" cy="4860000"/>
          </a:xfrm>
        </p:spPr>
        <p:txBody>
          <a:bodyPr anchor="ctr"/>
          <a:lstStyle>
            <a:lvl1pPr marL="0" indent="0" algn="ctr">
              <a:buNone/>
              <a:defRPr sz="1400">
                <a:solidFill>
                  <a:schemeClr val="tx2"/>
                </a:solidFill>
              </a:defRPr>
            </a:lvl1pPr>
          </a:lstStyle>
          <a:p>
            <a:r>
              <a:rPr lang="en-US" noProof="0"/>
              <a:t>Chart</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hasCustomPrompt="1"/>
          </p:nvPr>
        </p:nvSpPr>
        <p:spPr>
          <a:xfrm>
            <a:off x="469879" y="242844"/>
            <a:ext cx="9720000" cy="1008000"/>
          </a:xfrm>
        </p:spPr>
        <p:txBody>
          <a:bodyPr/>
          <a:lstStyle>
            <a:lvl1pPr>
              <a:defRPr>
                <a:solidFill>
                  <a:schemeClr val="tx2"/>
                </a:solidFill>
              </a:defRPr>
            </a:lvl1pPr>
          </a:lstStyle>
          <a:p>
            <a:r>
              <a:rPr lang="en-US" noProof="0"/>
              <a:t>Click to edit Master title style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E5BB1233-005F-4158-B468-E3AAA0BFE367}" type="datetime1">
              <a:rPr lang="en-US" noProof="0" smtClean="0"/>
              <a:t>11/23/2022</a:t>
            </a:fld>
            <a:endParaRPr lang="en-US" noProof="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978317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s figure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en-US" noProof="0"/>
              <a:t>Click to edit Master text styles</a:t>
            </a:r>
          </a:p>
          <a:p>
            <a:pPr lvl="1"/>
            <a:r>
              <a:rPr lang="en-US" noProof="0"/>
              <a:t>Second level</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en-US" noProof="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92F16ED0-16E2-49B1-A2A9-48CA385F7D6C}"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543145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8AA4DBCC-4C61-4607-A643-B87F7C33AB10}" type="datetime1">
              <a:rPr lang="en-US" noProof="0" smtClean="0"/>
              <a:t>11/23/2022</a:t>
            </a:fld>
            <a:endParaRPr lang="en-US" noProof="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877610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97F6AD28-1DF9-4595-A8EE-7C8D52D7172F}" type="datetime1">
              <a:rPr lang="en-US" noProof="0" smtClean="0"/>
              <a:t>11/23/2022</a:t>
            </a:fld>
            <a:endParaRPr lang="en-US" noProof="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834286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2" y="2845977"/>
            <a:ext cx="11160000" cy="1440000"/>
          </a:xfrm>
        </p:spPr>
        <p:txBody>
          <a:bodyPr anchor="t">
            <a:noAutofit/>
          </a:bodyPr>
          <a:lstStyle>
            <a:lvl1pPr>
              <a:lnSpc>
                <a:spcPct val="90000"/>
              </a:lnSpc>
              <a:defRPr sz="5000">
                <a:solidFill>
                  <a:schemeClr val="tx2"/>
                </a:solidFill>
              </a:defRPr>
            </a:lvl1pPr>
          </a:lstStyle>
          <a:p>
            <a:r>
              <a:rPr lang="en-US" noProof="0"/>
              <a:t>Click to edit Master title style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7B41FF52-7089-4D5A-A6B3-2EBA85C75CB6}" type="datetime1">
              <a:rPr lang="en-US" noProof="0" smtClean="0"/>
              <a:t>11/23/2022</a:t>
            </a:fld>
            <a:endParaRPr lang="en-US" noProof="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44451957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hank you">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hasCustomPrompt="1"/>
          </p:nvPr>
        </p:nvSpPr>
        <p:spPr>
          <a:xfrm>
            <a:off x="2316000" y="2845977"/>
            <a:ext cx="7560000" cy="828000"/>
          </a:xfrm>
        </p:spPr>
        <p:txBody>
          <a:bodyPr anchor="t">
            <a:noAutofit/>
          </a:bodyPr>
          <a:lstStyle>
            <a:lvl1pPr algn="ctr">
              <a:defRPr sz="430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139577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34E37521-2124-43AD-BCFE-327E4C215D22}"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429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hasCustomPrompt="1"/>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Photo</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hasCustomPrompt="1"/>
          </p:nvPr>
        </p:nvSpPr>
        <p:spPr>
          <a:xfrm>
            <a:off x="6361199" y="242844"/>
            <a:ext cx="3960000" cy="1008000"/>
          </a:xfrm>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6EF4412A-911D-4221-931A-9F30562EF696}"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en-US" noProof="0"/>
              <a:t>Click to edit Master text styles</a:t>
            </a:r>
          </a:p>
          <a:p>
            <a:pPr lvl="1"/>
            <a:r>
              <a:rPr lang="en-US" noProof="0"/>
              <a:t>Second level</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hasCustomPrompt="1"/>
          </p:nvPr>
        </p:nvSpPr>
        <p:spPr>
          <a:xfrm>
            <a:off x="589752" y="1372349"/>
            <a:ext cx="11014079" cy="2304000"/>
          </a:xfrm>
        </p:spPr>
        <p:txBody>
          <a:bodyPr anchor="ctr"/>
          <a:lstStyle>
            <a:lvl1pPr marL="0" indent="0" algn="ctr">
              <a:buNone/>
              <a:defRPr sz="1400">
                <a:solidFill>
                  <a:schemeClr val="tx2"/>
                </a:solidFill>
              </a:defRPr>
            </a:lvl1pPr>
          </a:lstStyle>
          <a:p>
            <a:r>
              <a:rPr lang="en-US" noProof="0"/>
              <a:t>Table</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3A9FCDEE-46C0-44EB-9F82-0E6FB5B12C2D}" type="datetime1">
              <a:rPr lang="en-US" noProof="0" smtClean="0"/>
              <a:t>11/23/2022</a:t>
            </a:fld>
            <a:endParaRPr lang="en-US" noProof="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hasCustomPrompt="1"/>
          </p:nvPr>
        </p:nvSpPr>
        <p:spPr>
          <a:xfrm>
            <a:off x="6229879" y="1371600"/>
            <a:ext cx="5508000" cy="4860000"/>
          </a:xfrm>
        </p:spPr>
        <p:txBody>
          <a:bodyPr anchor="ctr"/>
          <a:lstStyle>
            <a:lvl1pPr marL="0" indent="0" algn="ctr">
              <a:buNone/>
              <a:defRPr sz="1400">
                <a:solidFill>
                  <a:schemeClr val="tx2"/>
                </a:solidFill>
              </a:defRPr>
            </a:lvl1pPr>
          </a:lstStyle>
          <a:p>
            <a:r>
              <a:rPr lang="en-US" noProof="0"/>
              <a:t>Chart</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hasCustomPrompt="1"/>
          </p:nvPr>
        </p:nvSpPr>
        <p:spPr>
          <a:xfrm>
            <a:off x="469879" y="242844"/>
            <a:ext cx="9720000" cy="1008000"/>
          </a:xfrm>
        </p:spPr>
        <p:txBody>
          <a:bodyPr/>
          <a:lstStyle>
            <a:lvl1pPr>
              <a:defRPr>
                <a:solidFill>
                  <a:schemeClr val="tx2"/>
                </a:solidFill>
              </a:defRPr>
            </a:lvl1pPr>
          </a:lstStyle>
          <a:p>
            <a:r>
              <a:rPr lang="en-US" noProof="0"/>
              <a:t>Click to edit Master title style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E5BB1233-005F-4158-B468-E3AAA0BFE367}" type="datetime1">
              <a:rPr lang="en-US" noProof="0" smtClean="0"/>
              <a:t>11/23/2022</a:t>
            </a:fld>
            <a:endParaRPr lang="en-US" noProof="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noProof="0"/>
              <a:t>Modifiez le style du titre</a:t>
            </a:r>
            <a:endParaRPr lang="en-US" noProof="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70F6DC0-4531-4B89-80D5-49F153A8694C}" type="datetime1">
              <a:rPr lang="en-US" noProof="0" smtClean="0"/>
              <a:t>11/23/2022</a:t>
            </a:fld>
            <a:endParaRPr lang="en-US" noProof="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noProof="0"/>
              <a:t>Date - Footer of your presentation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70F6DC0-4531-4B89-80D5-49F153A8694C}" type="datetime1">
              <a:rPr lang="en-US" noProof="0" smtClean="0"/>
              <a:t>11/23/2022</a:t>
            </a:fld>
            <a:endParaRPr lang="en-US" noProof="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noProof="0"/>
              <a:t>Date - Footer of your presentation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21921848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70F6DC0-4531-4B89-80D5-49F153A8694C}" type="datetime1">
              <a:rPr lang="en-US" noProof="0" smtClean="0"/>
              <a:t>11/23/2022</a:t>
            </a:fld>
            <a:endParaRPr lang="en-US" noProof="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noProof="0"/>
              <a:t>Date - Footer of your presentation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29099149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70F6DC0-4531-4B89-80D5-49F153A8694C}" type="datetime1">
              <a:rPr lang="en-US" noProof="0" smtClean="0"/>
              <a:t>11/23/2022</a:t>
            </a:fld>
            <a:endParaRPr lang="en-US" noProof="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noProof="0"/>
              <a:t>Date - Footer of your presentation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en-US" noProof="0" smtClean="0"/>
              <a:pPr/>
              <a:t>‹#›</a:t>
            </a:fld>
            <a:endParaRPr lang="en-US" noProof="0"/>
          </a:p>
        </p:txBody>
      </p:sp>
    </p:spTree>
    <p:extLst>
      <p:ext uri="{BB962C8B-B14F-4D97-AF65-F5344CB8AC3E}">
        <p14:creationId xmlns:p14="http://schemas.microsoft.com/office/powerpoint/2010/main" val="33005265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0D7860C-45E1-4206-8D3D-85DA76D0F52F}"/>
              </a:ext>
            </a:extLst>
          </p:cNvPr>
          <p:cNvPicPr>
            <a:picLocks noGrp="1" noChangeAspect="1"/>
          </p:cNvPicPr>
          <p:nvPr>
            <p:ph type="pic" idx="10"/>
          </p:nvPr>
        </p:nvPicPr>
        <p:blipFill rotWithShape="1">
          <a:blip r:embed="rId2"/>
          <a:srcRect t="4" b="4"/>
          <a:stretch/>
        </p:blipFill>
        <p:spPr/>
      </p:pic>
      <p:sp>
        <p:nvSpPr>
          <p:cNvPr id="3" name="Title 2">
            <a:extLst>
              <a:ext uri="{FF2B5EF4-FFF2-40B4-BE49-F238E27FC236}">
                <a16:creationId xmlns:a16="http://schemas.microsoft.com/office/drawing/2014/main" id="{5A934ED6-695F-41CC-8B1D-14BCD69AF03D}"/>
              </a:ext>
            </a:extLst>
          </p:cNvPr>
          <p:cNvSpPr>
            <a:spLocks noGrp="1"/>
          </p:cNvSpPr>
          <p:nvPr>
            <p:ph type="ctrTitle"/>
          </p:nvPr>
        </p:nvSpPr>
        <p:spPr/>
        <p:txBody>
          <a:bodyPr/>
          <a:lstStyle/>
          <a:p>
            <a:r>
              <a:rPr lang="en-US" dirty="0"/>
              <a:t>PREVENTING BREACHES BY STAYING AHEAD OF THE GAME</a:t>
            </a:r>
          </a:p>
        </p:txBody>
      </p:sp>
      <p:sp>
        <p:nvSpPr>
          <p:cNvPr id="4" name="Subtitle 3">
            <a:extLst>
              <a:ext uri="{FF2B5EF4-FFF2-40B4-BE49-F238E27FC236}">
                <a16:creationId xmlns:a16="http://schemas.microsoft.com/office/drawing/2014/main" id="{F8D675D5-1E2E-4827-BB74-A59A4FB6A497}"/>
              </a:ext>
            </a:extLst>
          </p:cNvPr>
          <p:cNvSpPr>
            <a:spLocks noGrp="1"/>
          </p:cNvSpPr>
          <p:nvPr>
            <p:ph type="subTitle" idx="1"/>
          </p:nvPr>
        </p:nvSpPr>
        <p:spPr>
          <a:xfrm>
            <a:off x="6361200" y="4804173"/>
            <a:ext cx="5400000" cy="827999"/>
          </a:xfrm>
        </p:spPr>
        <p:txBody>
          <a:bodyPr/>
          <a:lstStyle/>
          <a:p>
            <a:r>
              <a:rPr lang="en-US" dirty="0"/>
              <a:t>Daniel Hoffiz</a:t>
            </a:r>
          </a:p>
          <a:p>
            <a:r>
              <a:rPr lang="en-US" dirty="0"/>
              <a:t>Senior Lead Counsel</a:t>
            </a:r>
          </a:p>
        </p:txBody>
      </p:sp>
      <p:sp>
        <p:nvSpPr>
          <p:cNvPr id="5" name="Text Placeholder 4">
            <a:extLst>
              <a:ext uri="{FF2B5EF4-FFF2-40B4-BE49-F238E27FC236}">
                <a16:creationId xmlns:a16="http://schemas.microsoft.com/office/drawing/2014/main" id="{0319C57D-0125-4BFC-B702-4641F1EBCD59}"/>
              </a:ext>
            </a:extLst>
          </p:cNvPr>
          <p:cNvSpPr>
            <a:spLocks noGrp="1"/>
          </p:cNvSpPr>
          <p:nvPr>
            <p:ph type="body" sz="quarter" idx="14"/>
          </p:nvPr>
        </p:nvSpPr>
        <p:spPr>
          <a:xfrm>
            <a:off x="6361200" y="5632173"/>
            <a:ext cx="5400000" cy="827999"/>
          </a:xfrm>
        </p:spPr>
        <p:txBody>
          <a:bodyPr/>
          <a:lstStyle/>
          <a:p>
            <a:endParaRPr lang="en-US" dirty="0"/>
          </a:p>
          <a:p>
            <a:r>
              <a:rPr lang="en-US" dirty="0"/>
              <a:t>28 November 2022</a:t>
            </a:r>
          </a:p>
        </p:txBody>
      </p:sp>
    </p:spTree>
    <p:extLst>
      <p:ext uri="{BB962C8B-B14F-4D97-AF65-F5344CB8AC3E}">
        <p14:creationId xmlns:p14="http://schemas.microsoft.com/office/powerpoint/2010/main" val="66617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58FFB-25C0-484F-A488-6EFCDFD66114}"/>
              </a:ext>
            </a:extLst>
          </p:cNvPr>
          <p:cNvSpPr>
            <a:spLocks noGrp="1"/>
          </p:cNvSpPr>
          <p:nvPr>
            <p:ph type="title"/>
          </p:nvPr>
        </p:nvSpPr>
        <p:spPr/>
        <p:txBody>
          <a:bodyPr/>
          <a:lstStyle/>
          <a:p>
            <a:r>
              <a:rPr lang="en-US" dirty="0"/>
              <a:t>BANKRUPTCY:  Damages &amp; Bonding</a:t>
            </a:r>
          </a:p>
        </p:txBody>
      </p:sp>
      <p:sp>
        <p:nvSpPr>
          <p:cNvPr id="4" name="Footer Placeholder 3">
            <a:extLst>
              <a:ext uri="{FF2B5EF4-FFF2-40B4-BE49-F238E27FC236}">
                <a16:creationId xmlns:a16="http://schemas.microsoft.com/office/drawing/2014/main" id="{94C601E6-3C86-4080-9929-732F01C525AB}"/>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92909BBA-1A92-4158-9B82-909776E45860}"/>
              </a:ext>
            </a:extLst>
          </p:cNvPr>
          <p:cNvSpPr>
            <a:spLocks noGrp="1"/>
          </p:cNvSpPr>
          <p:nvPr>
            <p:ph type="sldNum" sz="quarter" idx="16"/>
          </p:nvPr>
        </p:nvSpPr>
        <p:spPr/>
        <p:txBody>
          <a:bodyPr/>
          <a:lstStyle/>
          <a:p>
            <a:fld id="{975A587B-5814-4D9B-9598-FE9CB954CB01}" type="slidenum">
              <a:rPr lang="en-US" noProof="0" smtClean="0"/>
              <a:pPr/>
              <a:t>10</a:t>
            </a:fld>
            <a:endParaRPr lang="en-US" noProof="0"/>
          </a:p>
        </p:txBody>
      </p:sp>
      <p:sp>
        <p:nvSpPr>
          <p:cNvPr id="10" name="TextBox 9">
            <a:extLst>
              <a:ext uri="{FF2B5EF4-FFF2-40B4-BE49-F238E27FC236}">
                <a16:creationId xmlns:a16="http://schemas.microsoft.com/office/drawing/2014/main" id="{1467044C-CCB6-4FF4-92F0-3B510C80D715}"/>
              </a:ext>
            </a:extLst>
          </p:cNvPr>
          <p:cNvSpPr txBox="1"/>
          <p:nvPr/>
        </p:nvSpPr>
        <p:spPr>
          <a:xfrm>
            <a:off x="595901" y="1705510"/>
            <a:ext cx="11124611" cy="3686009"/>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
                <a:srgbClr val="0071B9"/>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ts val="2800"/>
              </a:lnSpc>
              <a:spcBef>
                <a:spcPts val="0"/>
              </a:spcBef>
              <a:spcAft>
                <a:spcPts val="0"/>
              </a:spcAft>
              <a:buClr>
                <a:srgbClr val="0071B9"/>
              </a:buClr>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To prevent arguments and clarify rights, contracts should include:</a:t>
            </a:r>
          </a:p>
          <a:p>
            <a:pPr marL="0" marR="0" lvl="0" indent="0" algn="just" defTabSz="914400" rtl="0" eaLnBrk="1" fontAlgn="auto" latinLnBrk="0" hangingPunct="1">
              <a:lnSpc>
                <a:spcPts val="2800"/>
              </a:lnSpc>
              <a:spcBef>
                <a:spcPts val="0"/>
              </a:spcBef>
              <a:spcAft>
                <a:spcPts val="0"/>
              </a:spcAft>
              <a:buClr>
                <a:srgbClr val="0071B9"/>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ts val="2800"/>
              </a:lnSpc>
              <a:spcBef>
                <a:spcPts val="0"/>
              </a:spcBef>
              <a:spcAft>
                <a:spcPts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Clearly drafted liquidated damages provisions;</a:t>
            </a:r>
          </a:p>
          <a:p>
            <a:pPr marL="457200" marR="0" lvl="0" indent="-457200" algn="just" defTabSz="914400" rtl="0" eaLnBrk="1" fontAlgn="auto" latinLnBrk="0" hangingPunct="1">
              <a:lnSpc>
                <a:spcPts val="2800"/>
              </a:lnSpc>
              <a:spcBef>
                <a:spcPts val="0"/>
              </a:spcBef>
              <a:spcAft>
                <a:spcPts val="0"/>
              </a:spcAft>
              <a:buClr>
                <a:schemeClr val="accent2"/>
              </a:buClr>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ts val="2800"/>
              </a:lnSpc>
              <a:spcBef>
                <a:spcPts val="0"/>
              </a:spcBef>
              <a:spcAft>
                <a:spcPts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right to review a contractor’s books and records or other “audit rights” in connection with a payment application or as a remedy for an event of default;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&amp;</a:t>
            </a: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ts val="2800"/>
              </a:lnSpc>
              <a:spcBef>
                <a:spcPts val="0"/>
              </a:spcBef>
              <a:spcAft>
                <a:spcPts val="0"/>
              </a:spcAft>
              <a:buClr>
                <a:schemeClr val="accent2"/>
              </a:buClr>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ts val="2800"/>
              </a:lnSpc>
              <a:spcBef>
                <a:spcPts val="0"/>
              </a:spcBef>
              <a:spcAft>
                <a:spcPts val="0"/>
              </a:spcAft>
              <a:buClr>
                <a:schemeClr val="accent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 covenant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for contractor to remain</a:t>
            </a: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bonded.</a:t>
            </a:r>
          </a:p>
        </p:txBody>
      </p:sp>
    </p:spTree>
    <p:extLst>
      <p:ext uri="{BB962C8B-B14F-4D97-AF65-F5344CB8AC3E}">
        <p14:creationId xmlns:p14="http://schemas.microsoft.com/office/powerpoint/2010/main" val="191088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847828" cy="1008000"/>
          </a:xfrm>
        </p:spPr>
        <p:txBody>
          <a:bodyPr/>
          <a:lstStyle/>
          <a:p>
            <a:r>
              <a:rPr lang="en-US" dirty="0"/>
              <a:t>BANKRUPTCY:  Pre-default Protection &amp; Bonding</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11</a:t>
            </a:fld>
            <a:endParaRPr lang="en-US" noProof="0"/>
          </a:p>
        </p:txBody>
      </p:sp>
      <p:sp>
        <p:nvSpPr>
          <p:cNvPr id="9" name="TextBox 8">
            <a:extLst>
              <a:ext uri="{FF2B5EF4-FFF2-40B4-BE49-F238E27FC236}">
                <a16:creationId xmlns:a16="http://schemas.microsoft.com/office/drawing/2014/main" id="{F38D28DE-9720-4D66-ACC0-5EBD8B6209FC}"/>
              </a:ext>
            </a:extLst>
          </p:cNvPr>
          <p:cNvSpPr txBox="1"/>
          <p:nvPr/>
        </p:nvSpPr>
        <p:spPr>
          <a:xfrm>
            <a:off x="610189" y="1152202"/>
            <a:ext cx="11124611" cy="5119350"/>
          </a:xfrm>
          <a:prstGeom prst="rect">
            <a:avLst/>
          </a:prstGeom>
          <a:noFill/>
        </p:spPr>
        <p:txBody>
          <a:bodyPr wrap="square">
            <a:spAutoFit/>
          </a:bodyPr>
          <a:lstStyle/>
          <a:p>
            <a:pPr algn="just">
              <a:lnSpc>
                <a:spcPts val="2800"/>
              </a:lnSpc>
              <a:buClr>
                <a:srgbClr val="0071B9"/>
              </a:buClr>
              <a:defRPr/>
            </a:pPr>
            <a:r>
              <a:rPr lang="en-US" sz="2800" dirty="0"/>
              <a:t>Owner’s homework:</a:t>
            </a:r>
          </a:p>
          <a:p>
            <a:pPr marL="0" marR="0" lvl="0" indent="0" algn="just" defTabSz="914400" rtl="0" eaLnBrk="1" fontAlgn="auto" latinLnBrk="0" hangingPunct="1">
              <a:lnSpc>
                <a:spcPts val="2800"/>
              </a:lnSpc>
              <a:spcBef>
                <a:spcPts val="0"/>
              </a:spcBef>
              <a:spcAft>
                <a:spcPts val="0"/>
              </a:spcAft>
              <a:buClr>
                <a:srgbClr val="0071B9"/>
              </a:buClr>
              <a:buSzTx/>
              <a:buFont typeface="Arial" panose="020B0604020202020204" pitchFamily="34" charset="0"/>
              <a:buNone/>
              <a:tabLst/>
              <a:defRPr/>
            </a:pP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just">
              <a:lnSpc>
                <a:spcPts val="2800"/>
              </a:lnSpc>
              <a:spcBef>
                <a:spcPts val="0"/>
              </a:spcBef>
              <a:spcAft>
                <a:spcPts val="2800"/>
              </a:spcAft>
              <a:buClr>
                <a:schemeClr val="accent2"/>
              </a:buClr>
              <a:buFont typeface="Arial" panose="020B0604020202020204" pitchFamily="34" charset="0"/>
              <a:buChar char="•"/>
            </a:pPr>
            <a:r>
              <a:rPr lang="en-US" sz="2800" dirty="0"/>
              <a:t>Revisit your contractor/subcontractor due diligence process;</a:t>
            </a:r>
          </a:p>
          <a:p>
            <a:pPr marL="457200" indent="-457200" algn="just">
              <a:lnSpc>
                <a:spcPts val="2800"/>
              </a:lnSpc>
              <a:spcBef>
                <a:spcPts val="0"/>
              </a:spcBef>
              <a:spcAft>
                <a:spcPts val="2800"/>
              </a:spcAft>
              <a:buClr>
                <a:schemeClr val="accent2"/>
              </a:buClr>
              <a:buFont typeface="Arial" panose="020B0604020202020204" pitchFamily="34" charset="0"/>
              <a:buChar char="•"/>
            </a:pPr>
            <a:r>
              <a:rPr lang="en-US" sz="2800" dirty="0"/>
              <a:t>Require performance/payment bonds;</a:t>
            </a:r>
          </a:p>
          <a:p>
            <a:pPr marL="457200" indent="-457200" algn="just">
              <a:lnSpc>
                <a:spcPts val="2800"/>
              </a:lnSpc>
              <a:spcBef>
                <a:spcPts val="0"/>
              </a:spcBef>
              <a:spcAft>
                <a:spcPts val="2800"/>
              </a:spcAft>
              <a:buClr>
                <a:schemeClr val="accent2"/>
              </a:buClr>
              <a:buFont typeface="Arial" panose="020B0604020202020204" pitchFamily="34" charset="0"/>
              <a:buChar char="•"/>
            </a:pPr>
            <a:r>
              <a:rPr lang="en-US" sz="2800" dirty="0"/>
              <a:t>Review forms for inclusion of recent legal developments;</a:t>
            </a:r>
          </a:p>
          <a:p>
            <a:pPr marL="457200" indent="-457200" algn="just">
              <a:lnSpc>
                <a:spcPts val="2800"/>
              </a:lnSpc>
              <a:spcBef>
                <a:spcPts val="0"/>
              </a:spcBef>
              <a:spcAft>
                <a:spcPts val="2800"/>
              </a:spcAft>
              <a:buClr>
                <a:schemeClr val="accent2"/>
              </a:buClr>
              <a:buFont typeface="Arial" panose="020B0604020202020204" pitchFamily="34" charset="0"/>
              <a:buChar char="•"/>
            </a:pPr>
            <a:r>
              <a:rPr lang="en-US" sz="2800" dirty="0"/>
              <a:t>Require &amp; obtain progress documents during construction, </a:t>
            </a:r>
            <a:r>
              <a:rPr lang="en-US" sz="2800" b="1" i="1" dirty="0"/>
              <a:t>especially receipts for payments to subcontractors</a:t>
            </a:r>
            <a:r>
              <a:rPr lang="en-US" sz="2800" dirty="0"/>
              <a:t>; &amp;</a:t>
            </a:r>
          </a:p>
          <a:p>
            <a:pPr marL="457200" indent="-457200" algn="just">
              <a:lnSpc>
                <a:spcPts val="2800"/>
              </a:lnSpc>
              <a:spcBef>
                <a:spcPts val="0"/>
              </a:spcBef>
              <a:spcAft>
                <a:spcPts val="2800"/>
              </a:spcAft>
              <a:buClr>
                <a:schemeClr val="accent2"/>
              </a:buClr>
              <a:buFont typeface="Arial" panose="020B0604020202020204" pitchFamily="34" charset="0"/>
              <a:buChar char="•"/>
            </a:pPr>
            <a:r>
              <a:rPr lang="en-US" sz="2800" dirty="0"/>
              <a:t>Enhance &amp; increase your inspections of the work.</a:t>
            </a:r>
          </a:p>
          <a:p>
            <a:pPr algn="just">
              <a:lnSpc>
                <a:spcPts val="2800"/>
              </a:lnSpc>
              <a:spcBef>
                <a:spcPts val="0"/>
              </a:spcBef>
              <a:spcAft>
                <a:spcPts val="2800"/>
              </a:spcAft>
              <a:buClr>
                <a:schemeClr val="accent2"/>
              </a:buClr>
            </a:pPr>
            <a:r>
              <a:rPr lang="en-US" sz="2800" i="1" dirty="0"/>
              <a:t>See fullertonlaw.com for mechanic’s lien laws in each U.S. state.</a:t>
            </a:r>
          </a:p>
        </p:txBody>
      </p:sp>
    </p:spTree>
    <p:extLst>
      <p:ext uri="{BB962C8B-B14F-4D97-AF65-F5344CB8AC3E}">
        <p14:creationId xmlns:p14="http://schemas.microsoft.com/office/powerpoint/2010/main" val="108842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7E325-E96D-48C1-80A9-8C7F9768311C}"/>
              </a:ext>
            </a:extLst>
          </p:cNvPr>
          <p:cNvSpPr>
            <a:spLocks noGrp="1"/>
          </p:cNvSpPr>
          <p:nvPr>
            <p:ph type="title"/>
          </p:nvPr>
        </p:nvSpPr>
        <p:spPr/>
        <p:txBody>
          <a:bodyPr/>
          <a:lstStyle/>
          <a:p>
            <a:r>
              <a:rPr lang="en-US" dirty="0"/>
              <a:t>PERFORMANCE EXCUSES:  The U.C.C.</a:t>
            </a:r>
          </a:p>
        </p:txBody>
      </p:sp>
      <p:sp>
        <p:nvSpPr>
          <p:cNvPr id="4" name="Footer Placeholder 3">
            <a:extLst>
              <a:ext uri="{FF2B5EF4-FFF2-40B4-BE49-F238E27FC236}">
                <a16:creationId xmlns:a16="http://schemas.microsoft.com/office/drawing/2014/main" id="{448C86A2-2C7E-45D7-B6AB-734139A639F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E36E0749-5E66-4FF1-AF04-AA35D4283E32}"/>
              </a:ext>
            </a:extLst>
          </p:cNvPr>
          <p:cNvSpPr>
            <a:spLocks noGrp="1"/>
          </p:cNvSpPr>
          <p:nvPr>
            <p:ph type="sldNum" sz="quarter" idx="16"/>
          </p:nvPr>
        </p:nvSpPr>
        <p:spPr/>
        <p:txBody>
          <a:bodyPr/>
          <a:lstStyle/>
          <a:p>
            <a:fld id="{975A587B-5814-4D9B-9598-FE9CB954CB01}" type="slidenum">
              <a:rPr lang="en-US" noProof="0" smtClean="0"/>
              <a:pPr/>
              <a:t>12</a:t>
            </a:fld>
            <a:endParaRPr lang="en-US" noProof="0"/>
          </a:p>
        </p:txBody>
      </p:sp>
      <p:sp>
        <p:nvSpPr>
          <p:cNvPr id="8" name="Content Placeholder 5">
            <a:extLst>
              <a:ext uri="{FF2B5EF4-FFF2-40B4-BE49-F238E27FC236}">
                <a16:creationId xmlns:a16="http://schemas.microsoft.com/office/drawing/2014/main" id="{6E83E436-E47B-4059-A64D-0C64AD3FDE5D}"/>
              </a:ext>
            </a:extLst>
          </p:cNvPr>
          <p:cNvSpPr txBox="1">
            <a:spLocks/>
          </p:cNvSpPr>
          <p:nvPr/>
        </p:nvSpPr>
        <p:spPr>
          <a:xfrm>
            <a:off x="457200" y="1177925"/>
            <a:ext cx="11277598" cy="5222875"/>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800" dirty="0"/>
              <a:t>THE UNIFORM COMMERCIAL CODE (“U.C.C.”)</a:t>
            </a:r>
          </a:p>
          <a:p>
            <a:pPr marL="0" indent="0">
              <a:spcBef>
                <a:spcPts val="0"/>
              </a:spcBef>
              <a:buFont typeface="Arial" panose="020B0604020202020204" pitchFamily="34" charset="0"/>
              <a:buNone/>
            </a:pPr>
            <a:endParaRPr lang="en-US" sz="2800" b="1" dirty="0"/>
          </a:p>
          <a:p>
            <a:pPr marL="285750" indent="-285750" algn="just">
              <a:spcBef>
                <a:spcPts val="0"/>
              </a:spcBef>
            </a:pPr>
            <a:r>
              <a:rPr lang="en-US" sz="2800" dirty="0"/>
              <a:t>Article 2 of the U.C.C. may excuse performance where performance is rendered impracticable by either (1) the occurrence of an event “the nonoccurrence of which was a basic assumption on which the contract was made” or (2) good faith compliance with foreign or domestic government regulation.</a:t>
            </a:r>
          </a:p>
          <a:p>
            <a:pPr marL="0" indent="0" algn="just">
              <a:spcBef>
                <a:spcPts val="0"/>
              </a:spcBef>
              <a:buFont typeface="Arial" panose="020B0604020202020204" pitchFamily="34" charset="0"/>
              <a:buNone/>
            </a:pPr>
            <a:endParaRPr lang="en-US" sz="2800" dirty="0"/>
          </a:p>
          <a:p>
            <a:pPr marL="285750" indent="-285750" algn="just">
              <a:spcBef>
                <a:spcPts val="0"/>
              </a:spcBef>
            </a:pPr>
            <a:r>
              <a:rPr lang="en-US" sz="2800" dirty="0"/>
              <a:t>The U.C.C. supports excuses based on pandemics and supply chain delays or unavailability.</a:t>
            </a:r>
          </a:p>
          <a:p>
            <a:pPr marL="0" indent="0" algn="just">
              <a:spcBef>
                <a:spcPts val="0"/>
              </a:spcBef>
              <a:buFont typeface="Arial" panose="020B0604020202020204" pitchFamily="34" charset="0"/>
              <a:buNone/>
            </a:pPr>
            <a:endParaRPr lang="en-US" sz="2800" dirty="0"/>
          </a:p>
          <a:p>
            <a:pPr marL="285750" indent="-285750" algn="just">
              <a:spcBef>
                <a:spcPts val="0"/>
              </a:spcBef>
            </a:pPr>
            <a:r>
              <a:rPr lang="en-US" sz="2800" dirty="0"/>
              <a:t>The U.C.C. will be overridden by the terms of your contract.</a:t>
            </a:r>
          </a:p>
        </p:txBody>
      </p:sp>
    </p:spTree>
    <p:extLst>
      <p:ext uri="{BB962C8B-B14F-4D97-AF65-F5344CB8AC3E}">
        <p14:creationId xmlns:p14="http://schemas.microsoft.com/office/powerpoint/2010/main" val="145130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847828" cy="1008000"/>
          </a:xfrm>
        </p:spPr>
        <p:txBody>
          <a:bodyPr/>
          <a:lstStyle/>
          <a:p>
            <a:r>
              <a:rPr lang="en-US" dirty="0"/>
              <a:t>PERFORMANCE EXCUSES:  California Civil Code</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13</a:t>
            </a:fld>
            <a:endParaRPr lang="en-US" noProof="0"/>
          </a:p>
        </p:txBody>
      </p:sp>
      <p:pic>
        <p:nvPicPr>
          <p:cNvPr id="6" name="Picture 2" descr="California Flag California Republic Sticker - California Flag California Republic Flag Stickers">
            <a:extLst>
              <a:ext uri="{FF2B5EF4-FFF2-40B4-BE49-F238E27FC236}">
                <a16:creationId xmlns:a16="http://schemas.microsoft.com/office/drawing/2014/main" id="{BB0E363A-5A47-4DFB-9652-8C49374949D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23392" y="1177925"/>
            <a:ext cx="7584207" cy="50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1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847828" cy="1008000"/>
          </a:xfrm>
        </p:spPr>
        <p:txBody>
          <a:bodyPr/>
          <a:lstStyle/>
          <a:p>
            <a:r>
              <a:rPr lang="en-US" dirty="0"/>
              <a:t>PERFORMANCE EXCUSES:  California Civil Code</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14</a:t>
            </a:fld>
            <a:endParaRPr lang="en-US" noProof="0"/>
          </a:p>
        </p:txBody>
      </p:sp>
      <p:sp>
        <p:nvSpPr>
          <p:cNvPr id="8" name="Content Placeholder 5">
            <a:extLst>
              <a:ext uri="{FF2B5EF4-FFF2-40B4-BE49-F238E27FC236}">
                <a16:creationId xmlns:a16="http://schemas.microsoft.com/office/drawing/2014/main" id="{5D58BE34-40C6-45B4-B189-38AD294FF95B}"/>
              </a:ext>
            </a:extLst>
          </p:cNvPr>
          <p:cNvSpPr txBox="1">
            <a:spLocks/>
          </p:cNvSpPr>
          <p:nvPr/>
        </p:nvSpPr>
        <p:spPr>
          <a:xfrm>
            <a:off x="457200" y="1327355"/>
            <a:ext cx="11277598" cy="5073445"/>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sz="2800" dirty="0"/>
              <a:t>Division 4. Part 4. </a:t>
            </a:r>
            <a:r>
              <a:rPr lang="en-US" sz="2800" i="1" dirty="0"/>
              <a:t>Maxims of Jurisprudence</a:t>
            </a:r>
          </a:p>
          <a:p>
            <a:pPr marL="0" indent="0" algn="just">
              <a:spcBef>
                <a:spcPts val="0"/>
              </a:spcBef>
              <a:buFont typeface="Arial" panose="020B0604020202020204" pitchFamily="34" charset="0"/>
              <a:buNone/>
            </a:pPr>
            <a:r>
              <a:rPr lang="en-US" sz="2800" dirty="0"/>
              <a:t>§3526.  No man is responsible for that which no man can control.  </a:t>
            </a:r>
          </a:p>
          <a:p>
            <a:pPr marL="0" indent="0" algn="just">
              <a:spcBef>
                <a:spcPts val="0"/>
              </a:spcBef>
              <a:buFont typeface="Arial" panose="020B0604020202020204" pitchFamily="34" charset="0"/>
              <a:buNone/>
            </a:pPr>
            <a:r>
              <a:rPr lang="en-US" sz="2800" dirty="0"/>
              <a:t>§3531.  The law never requires impossibilities.</a:t>
            </a:r>
          </a:p>
          <a:p>
            <a:pPr marL="0" indent="0" algn="just">
              <a:spcBef>
                <a:spcPts val="0"/>
              </a:spcBef>
              <a:buFont typeface="Arial" panose="020B0604020202020204" pitchFamily="34" charset="0"/>
              <a:buNone/>
            </a:pPr>
            <a:endParaRPr lang="en-US" sz="2800" dirty="0"/>
          </a:p>
          <a:p>
            <a:pPr marL="0" indent="0" algn="just">
              <a:spcBef>
                <a:spcPts val="0"/>
              </a:spcBef>
              <a:buFont typeface="Arial" panose="020B0604020202020204" pitchFamily="34" charset="0"/>
              <a:buNone/>
            </a:pPr>
            <a:r>
              <a:rPr lang="en-US" sz="2800" dirty="0"/>
              <a:t>Division 3. Part 4. </a:t>
            </a:r>
            <a:r>
              <a:rPr lang="en-US" sz="2800" i="1" dirty="0"/>
              <a:t>Prevention of Performance or Offer</a:t>
            </a:r>
          </a:p>
          <a:p>
            <a:pPr marL="0" indent="0" algn="just">
              <a:spcBef>
                <a:spcPts val="0"/>
              </a:spcBef>
              <a:buFont typeface="Arial" panose="020B0604020202020204" pitchFamily="34" charset="0"/>
              <a:buNone/>
            </a:pPr>
            <a:r>
              <a:rPr lang="en-US" sz="2800" dirty="0"/>
              <a:t>§1511. The want of performance of an obligation, or of an offer of performance, in whole or in part, or any delay therein, is excused by the following causes, to the extent to which they operate:…2. When it is prevented or delayed by an irresistible, superhuman cause, or by the act of public enemies of this state or of the United States, unless the parties have expressly agreed to the contrary;…</a:t>
            </a:r>
          </a:p>
          <a:p>
            <a:pPr marL="0" indent="0">
              <a:spcBef>
                <a:spcPts val="0"/>
              </a:spcBef>
              <a:buFont typeface="Arial" panose="020B0604020202020204" pitchFamily="34" charset="0"/>
              <a:buNone/>
            </a:pPr>
            <a:endParaRPr lang="en-US" sz="2800" dirty="0"/>
          </a:p>
        </p:txBody>
      </p:sp>
    </p:spTree>
    <p:extLst>
      <p:ext uri="{BB962C8B-B14F-4D97-AF65-F5344CB8AC3E}">
        <p14:creationId xmlns:p14="http://schemas.microsoft.com/office/powerpoint/2010/main" val="225257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847828" cy="1008000"/>
          </a:xfrm>
        </p:spPr>
        <p:txBody>
          <a:bodyPr/>
          <a:lstStyle/>
          <a:p>
            <a:r>
              <a:rPr lang="en-US" dirty="0"/>
              <a:t>PERFORMANCE EXCUSES:  Equipment Shortage</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15</a:t>
            </a:fld>
            <a:endParaRPr lang="en-US" noProof="0"/>
          </a:p>
        </p:txBody>
      </p:sp>
      <p:sp>
        <p:nvSpPr>
          <p:cNvPr id="6" name="Content Placeholder 3">
            <a:extLst>
              <a:ext uri="{FF2B5EF4-FFF2-40B4-BE49-F238E27FC236}">
                <a16:creationId xmlns:a16="http://schemas.microsoft.com/office/drawing/2014/main" id="{129E7178-521D-49BF-94B1-5CEE66E6425A}"/>
              </a:ext>
            </a:extLst>
          </p:cNvPr>
          <p:cNvSpPr txBox="1">
            <a:spLocks/>
          </p:cNvSpPr>
          <p:nvPr/>
        </p:nvSpPr>
        <p:spPr>
          <a:xfrm>
            <a:off x="457200" y="1468438"/>
            <a:ext cx="11277600" cy="4799840"/>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0"/>
              </a:spcBef>
            </a:pPr>
            <a:r>
              <a:rPr lang="en-US" sz="2800" dirty="0"/>
              <a:t>Typical performance excuses are based on force majeure, increased cost of goods or labor, unavailability of goods or labor, impossibility, impracticability, or unforeseeable delay;</a:t>
            </a:r>
          </a:p>
          <a:p>
            <a:pPr marL="0" indent="0" algn="just">
              <a:spcBef>
                <a:spcPts val="0"/>
              </a:spcBef>
              <a:buFont typeface="Arial" panose="020B0604020202020204" pitchFamily="34" charset="0"/>
              <a:buNone/>
            </a:pPr>
            <a:endParaRPr lang="en-US" sz="2800" dirty="0"/>
          </a:p>
          <a:p>
            <a:pPr marL="285750" indent="-285750" algn="just">
              <a:spcBef>
                <a:spcPts val="0"/>
              </a:spcBef>
            </a:pPr>
            <a:r>
              <a:rPr lang="en-US" sz="2800" dirty="0"/>
              <a:t>To reflect supply chain realities, include an Excusable Events provision or modify your Force Majeure definition to include “shortage of equipment, inability to obtain or use necessary products or materials”; &amp;</a:t>
            </a:r>
          </a:p>
          <a:p>
            <a:pPr marL="0" indent="0" algn="just">
              <a:spcBef>
                <a:spcPts val="0"/>
              </a:spcBef>
              <a:buFont typeface="Arial" panose="020B0604020202020204" pitchFamily="34" charset="0"/>
              <a:buNone/>
            </a:pPr>
            <a:endParaRPr lang="en-US" sz="2800" dirty="0"/>
          </a:p>
          <a:p>
            <a:pPr marL="285750" indent="-285750" algn="just">
              <a:spcBef>
                <a:spcPts val="0"/>
              </a:spcBef>
            </a:pPr>
            <a:r>
              <a:rPr lang="en-US" sz="2800" dirty="0"/>
              <a:t>Always remember that the party claiming the excuse will be met by counterparty claims that the event was foreseeable.</a:t>
            </a:r>
          </a:p>
          <a:p>
            <a:endParaRPr lang="en-US" dirty="0"/>
          </a:p>
        </p:txBody>
      </p:sp>
    </p:spTree>
    <p:extLst>
      <p:ext uri="{BB962C8B-B14F-4D97-AF65-F5344CB8AC3E}">
        <p14:creationId xmlns:p14="http://schemas.microsoft.com/office/powerpoint/2010/main" val="401854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PERFORMANCE EXCUSES: Commodity Price Increases</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16</a:t>
            </a:fld>
            <a:endParaRPr lang="en-US" noProof="0"/>
          </a:p>
        </p:txBody>
      </p:sp>
      <p:sp>
        <p:nvSpPr>
          <p:cNvPr id="7" name="Content Placeholder 3">
            <a:extLst>
              <a:ext uri="{FF2B5EF4-FFF2-40B4-BE49-F238E27FC236}">
                <a16:creationId xmlns:a16="http://schemas.microsoft.com/office/drawing/2014/main" id="{456EFF3E-7E5C-4A6A-BAF5-9500BC97CE64}"/>
              </a:ext>
            </a:extLst>
          </p:cNvPr>
          <p:cNvSpPr txBox="1">
            <a:spLocks/>
          </p:cNvSpPr>
          <p:nvPr/>
        </p:nvSpPr>
        <p:spPr>
          <a:xfrm>
            <a:off x="457200" y="1468438"/>
            <a:ext cx="11277600" cy="4799840"/>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spcBef>
                <a:spcPts val="0"/>
              </a:spcBef>
              <a:buFont typeface="Arial" panose="020B0604020202020204" pitchFamily="34" charset="0"/>
              <a:buNone/>
            </a:pPr>
            <a:r>
              <a:rPr lang="en-US" sz="2800" dirty="0"/>
              <a:t>EXAMPLE: For performance excuses based on increased commodity cost, avoid breaches by including a price adjustment clause such as:</a:t>
            </a:r>
          </a:p>
          <a:p>
            <a:pPr algn="just">
              <a:lnSpc>
                <a:spcPts val="2800"/>
              </a:lnSpc>
              <a:spcBef>
                <a:spcPts val="0"/>
              </a:spcBef>
            </a:pPr>
            <a:endParaRPr lang="en-US" sz="2800" dirty="0"/>
          </a:p>
          <a:p>
            <a:pPr marL="0" indent="0" algn="just">
              <a:lnSpc>
                <a:spcPts val="2800"/>
              </a:lnSpc>
              <a:spcBef>
                <a:spcPts val="0"/>
              </a:spcBef>
              <a:buFont typeface="Arial" panose="020B0604020202020204" pitchFamily="34" charset="0"/>
              <a:buNone/>
            </a:pPr>
            <a:r>
              <a:rPr lang="en-US" sz="2800" dirty="0"/>
              <a:t>Contractor shall be entitled to a Change Order in the event that equipment required to be used or supplied by Contractor is not available due to shortage or unavailability or the price of cold rolled steel increases or decreases by 5% or more according to the U.S. Federal Reserve Bank of St. Louis steel price index at https://fred.stlouisfed.org/series/WPU101 then Seller has the right to increase or decrease the project price by X cents per percentage point as published in such index on a monthly basis in either case [during the period between the Effective Date and Substantial Completion] or [prior to Notice to Proceed].</a:t>
            </a:r>
          </a:p>
          <a:p>
            <a:pPr marL="457200" indent="-457200">
              <a:lnSpc>
                <a:spcPts val="2800"/>
              </a:lnSpc>
              <a:spcBef>
                <a:spcPts val="0"/>
              </a:spcBef>
            </a:pPr>
            <a:endParaRPr lang="en-US" sz="2800" dirty="0"/>
          </a:p>
        </p:txBody>
      </p:sp>
    </p:spTree>
    <p:extLst>
      <p:ext uri="{BB962C8B-B14F-4D97-AF65-F5344CB8AC3E}">
        <p14:creationId xmlns:p14="http://schemas.microsoft.com/office/powerpoint/2010/main" val="194780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PERFORMANCE EXCUSES: Price Adjustment</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17</a:t>
            </a:fld>
            <a:endParaRPr lang="en-US" noProof="0"/>
          </a:p>
        </p:txBody>
      </p:sp>
      <p:sp>
        <p:nvSpPr>
          <p:cNvPr id="6" name="Content Placeholder 3">
            <a:extLst>
              <a:ext uri="{FF2B5EF4-FFF2-40B4-BE49-F238E27FC236}">
                <a16:creationId xmlns:a16="http://schemas.microsoft.com/office/drawing/2014/main" id="{94874090-E1B4-47C2-889B-E171AD16ADAE}"/>
              </a:ext>
            </a:extLst>
          </p:cNvPr>
          <p:cNvSpPr txBox="1">
            <a:spLocks/>
          </p:cNvSpPr>
          <p:nvPr/>
        </p:nvSpPr>
        <p:spPr>
          <a:xfrm>
            <a:off x="457200" y="1759987"/>
            <a:ext cx="11277600" cy="4319591"/>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US" sz="2800" b="1"/>
              <a:t>ICE</a:t>
            </a:r>
            <a:r>
              <a:rPr lang="en-US" sz="2800"/>
              <a:t>:  It is crucial that the parties agree to the specific:</a:t>
            </a:r>
          </a:p>
          <a:p>
            <a:pPr marL="0" indent="0">
              <a:lnSpc>
                <a:spcPts val="2800"/>
              </a:lnSpc>
              <a:spcBef>
                <a:spcPts val="0"/>
              </a:spcBef>
              <a:buFont typeface="Arial" panose="020B0604020202020204" pitchFamily="34" charset="0"/>
              <a:buNone/>
            </a:pPr>
            <a:endParaRPr lang="en-US" sz="2800"/>
          </a:p>
          <a:p>
            <a:pPr marL="457200" indent="-457200">
              <a:lnSpc>
                <a:spcPts val="2800"/>
              </a:lnSpc>
              <a:spcBef>
                <a:spcPts val="0"/>
              </a:spcBef>
            </a:pPr>
            <a:r>
              <a:rPr lang="en-US" sz="2800" b="1" u="sng"/>
              <a:t>I</a:t>
            </a:r>
            <a:r>
              <a:rPr lang="en-US" sz="2800"/>
              <a:t>ndex for price adjustment;</a:t>
            </a:r>
          </a:p>
          <a:p>
            <a:pPr marL="0" indent="0">
              <a:lnSpc>
                <a:spcPts val="2800"/>
              </a:lnSpc>
              <a:spcBef>
                <a:spcPts val="0"/>
              </a:spcBef>
              <a:buFont typeface="Arial" panose="020B0604020202020204" pitchFamily="34" charset="0"/>
              <a:buNone/>
            </a:pPr>
            <a:endParaRPr lang="en-US" sz="2800"/>
          </a:p>
          <a:p>
            <a:pPr marL="457200" indent="-457200">
              <a:lnSpc>
                <a:spcPts val="2800"/>
              </a:lnSpc>
              <a:spcBef>
                <a:spcPts val="0"/>
              </a:spcBef>
            </a:pPr>
            <a:r>
              <a:rPr lang="en-US" sz="2800" b="1" u="sng">
                <a:solidFill>
                  <a:srgbClr val="000000"/>
                </a:solidFill>
              </a:rPr>
              <a:t>C</a:t>
            </a:r>
            <a:r>
              <a:rPr lang="en-US" sz="2800">
                <a:solidFill>
                  <a:srgbClr val="000000"/>
                </a:solidFill>
              </a:rPr>
              <a:t>ommodity or type of labor triggering the right; &amp;</a:t>
            </a:r>
          </a:p>
          <a:p>
            <a:pPr marL="0" indent="0">
              <a:lnSpc>
                <a:spcPts val="2800"/>
              </a:lnSpc>
              <a:spcBef>
                <a:spcPts val="0"/>
              </a:spcBef>
              <a:buFont typeface="Arial" panose="020B0604020202020204" pitchFamily="34" charset="0"/>
              <a:buNone/>
            </a:pPr>
            <a:endParaRPr lang="en-US" sz="2800">
              <a:solidFill>
                <a:srgbClr val="000000"/>
              </a:solidFill>
            </a:endParaRPr>
          </a:p>
          <a:p>
            <a:pPr marL="457200" indent="-457200">
              <a:lnSpc>
                <a:spcPts val="2800"/>
              </a:lnSpc>
              <a:spcBef>
                <a:spcPts val="0"/>
              </a:spcBef>
            </a:pPr>
            <a:r>
              <a:rPr lang="en-US" sz="2800" b="1" u="sng"/>
              <a:t>E</a:t>
            </a:r>
            <a:r>
              <a:rPr lang="en-US" sz="2800"/>
              <a:t>vent or date terminating the price adjustment right.</a:t>
            </a:r>
            <a:endPar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ts val="2800"/>
              </a:lnSpc>
              <a:spcBef>
                <a:spcPts val="0"/>
              </a:spcBef>
              <a:buFont typeface="Arial" panose="020B0604020202020204" pitchFamily="34" charset="0"/>
              <a:buNone/>
            </a:pPr>
            <a:endParaRPr lang="en-US" sz="2800"/>
          </a:p>
          <a:p>
            <a:pPr marL="106362" lvl="1" indent="0">
              <a:lnSpc>
                <a:spcPts val="2800"/>
              </a:lnSpc>
              <a:spcBef>
                <a:spcPts val="0"/>
              </a:spcBef>
              <a:buFont typeface="Arial" panose="020B0604020202020204" pitchFamily="34" charset="0"/>
              <a:buNone/>
            </a:pPr>
            <a:r>
              <a:rPr lang="en-US" sz="2600" i="1"/>
              <a:t>Note:  Some parties designate the U.S. Bureau of Labor &amp; Statistics’ Producer Price Indexes.  Financiers, such as banks, like the Federal Reserve Bank of St. Louis’ steel price index. </a:t>
            </a:r>
          </a:p>
          <a:p>
            <a:pPr marL="457200" indent="-457200">
              <a:lnSpc>
                <a:spcPts val="2800"/>
              </a:lnSpc>
              <a:spcBef>
                <a:spcPts val="0"/>
              </a:spcBef>
            </a:pPr>
            <a:endParaRPr lang="en-US" sz="2800" dirty="0"/>
          </a:p>
        </p:txBody>
      </p:sp>
    </p:spTree>
    <p:extLst>
      <p:ext uri="{BB962C8B-B14F-4D97-AF65-F5344CB8AC3E}">
        <p14:creationId xmlns:p14="http://schemas.microsoft.com/office/powerpoint/2010/main" val="118687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PERFORMANCE EXCUSES: Price Adjustment</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18</a:t>
            </a:fld>
            <a:endParaRPr lang="en-US" noProof="0"/>
          </a:p>
        </p:txBody>
      </p:sp>
      <p:sp>
        <p:nvSpPr>
          <p:cNvPr id="7" name="Content Placeholder 3">
            <a:extLst>
              <a:ext uri="{FF2B5EF4-FFF2-40B4-BE49-F238E27FC236}">
                <a16:creationId xmlns:a16="http://schemas.microsoft.com/office/drawing/2014/main" id="{D5E319C7-805E-48F9-B1B3-D7F848637B0E}"/>
              </a:ext>
            </a:extLst>
          </p:cNvPr>
          <p:cNvSpPr txBox="1">
            <a:spLocks/>
          </p:cNvSpPr>
          <p:nvPr/>
        </p:nvSpPr>
        <p:spPr>
          <a:xfrm>
            <a:off x="457200" y="1468438"/>
            <a:ext cx="11277600" cy="4319591"/>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US" sz="2800" b="1" dirty="0">
                <a:solidFill>
                  <a:srgbClr val="000000"/>
                </a:solidFill>
              </a:rPr>
              <a:t>SHIP-M</a:t>
            </a:r>
          </a:p>
          <a:p>
            <a:pPr>
              <a:lnSpc>
                <a:spcPts val="2800"/>
              </a:lnSpc>
              <a:spcBef>
                <a:spcPts val="0"/>
              </a:spcBef>
            </a:pPr>
            <a:endParaRPr lang="en-US" sz="2800" dirty="0">
              <a:solidFill>
                <a:srgbClr val="000000"/>
              </a:solidFill>
            </a:endParaRPr>
          </a:p>
          <a:p>
            <a:pPr marL="457200" indent="-457200">
              <a:lnSpc>
                <a:spcPts val="2800"/>
              </a:lnSpc>
              <a:spcBef>
                <a:spcPts val="0"/>
              </a:spcBef>
            </a:pPr>
            <a:r>
              <a:rPr lang="en-US" sz="2800" b="1" u="sng" dirty="0">
                <a:solidFill>
                  <a:srgbClr val="000000"/>
                </a:solidFill>
              </a:rPr>
              <a:t>S</a:t>
            </a:r>
            <a:r>
              <a:rPr lang="en-US" sz="2800" dirty="0">
                <a:solidFill>
                  <a:srgbClr val="000000"/>
                </a:solidFill>
              </a:rPr>
              <a:t>pecify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notice &amp; supporting documentation required;</a:t>
            </a:r>
          </a:p>
          <a:p>
            <a:pPr marL="0" indent="0">
              <a:lnSpc>
                <a:spcPts val="2800"/>
              </a:lnSpc>
              <a:spcBef>
                <a:spcPts val="0"/>
              </a:spcBef>
              <a:buFont typeface="Arial" panose="020B0604020202020204" pitchFamily="34" charset="0"/>
              <a:buNone/>
            </a:pP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ts val="2800"/>
              </a:lnSpc>
              <a:spcBef>
                <a:spcPts val="0"/>
              </a:spcBef>
            </a:pPr>
            <a:r>
              <a:rPr lang="en-US" sz="2800" b="1" u="sng" dirty="0"/>
              <a:t>H</a:t>
            </a:r>
            <a:r>
              <a:rPr lang="en-US" sz="2800" dirty="0"/>
              <a:t>urdles could be required before adjustment is permitted;</a:t>
            </a:r>
          </a:p>
          <a:p>
            <a:pPr marL="0" indent="0">
              <a:lnSpc>
                <a:spcPts val="2800"/>
              </a:lnSpc>
              <a:spcBef>
                <a:spcPts val="0"/>
              </a:spcBef>
              <a:buFont typeface="Arial" panose="020B0604020202020204" pitchFamily="34" charset="0"/>
              <a:buNone/>
            </a:pPr>
            <a:endParaRPr lang="en-US" sz="2800" dirty="0"/>
          </a:p>
          <a:p>
            <a:pPr marL="457200" indent="-457200">
              <a:lnSpc>
                <a:spcPts val="2800"/>
              </a:lnSpc>
              <a:spcBef>
                <a:spcPts val="0"/>
              </a:spcBef>
            </a:pPr>
            <a:r>
              <a:rPr lang="en-US" sz="2800" b="1" u="sng" dirty="0"/>
              <a:t>I</a:t>
            </a:r>
            <a:r>
              <a:rPr lang="en-US" sz="2800" dirty="0"/>
              <a:t>ncreases &amp; decreases in index could allow 2-way adjustment;</a:t>
            </a:r>
          </a:p>
          <a:p>
            <a:pPr marL="457200" indent="-457200">
              <a:lnSpc>
                <a:spcPts val="2800"/>
              </a:lnSpc>
              <a:spcBef>
                <a:spcPts val="0"/>
              </a:spcBef>
            </a:pPr>
            <a:endParaRPr lang="en-US" sz="2800" dirty="0"/>
          </a:p>
          <a:p>
            <a:pPr marL="457200" indent="-457200">
              <a:lnSpc>
                <a:spcPts val="2800"/>
              </a:lnSpc>
              <a:spcBef>
                <a:spcPts val="0"/>
              </a:spcBef>
            </a:pPr>
            <a:r>
              <a:rPr lang="en-US" sz="2800" b="1" u="sng" dirty="0"/>
              <a:t>P</a:t>
            </a:r>
            <a:r>
              <a:rPr lang="en-US" sz="2800" dirty="0"/>
              <a:t>rofit &amp; overhead should be addressed if not elsewhere; &amp;</a:t>
            </a:r>
          </a:p>
          <a:p>
            <a:pPr marL="0" indent="0">
              <a:lnSpc>
                <a:spcPts val="2800"/>
              </a:lnSpc>
              <a:spcBef>
                <a:spcPts val="0"/>
              </a:spcBef>
              <a:buFont typeface="Arial" panose="020B0604020202020204" pitchFamily="34" charset="0"/>
              <a:buNone/>
            </a:pPr>
            <a:endParaRPr lang="en-US" sz="2800" dirty="0"/>
          </a:p>
          <a:p>
            <a:pPr marL="457200" indent="-457200">
              <a:lnSpc>
                <a:spcPts val="2800"/>
              </a:lnSpc>
              <a:spcBef>
                <a:spcPts val="0"/>
              </a:spcBef>
            </a:pPr>
            <a:r>
              <a:rPr lang="en-US" sz="2800" b="1" u="sng" dirty="0"/>
              <a:t>M</a:t>
            </a:r>
            <a:r>
              <a:rPr lang="en-US" sz="2800" dirty="0"/>
              <a:t>aximum amount of price adjustment could be included.</a:t>
            </a:r>
          </a:p>
          <a:p>
            <a:pPr marL="457200" indent="-457200">
              <a:lnSpc>
                <a:spcPts val="2800"/>
              </a:lnSpc>
              <a:spcBef>
                <a:spcPts val="0"/>
              </a:spcBef>
            </a:pPr>
            <a:endParaRPr lang="en-US" sz="2800" dirty="0"/>
          </a:p>
        </p:txBody>
      </p:sp>
    </p:spTree>
    <p:extLst>
      <p:ext uri="{BB962C8B-B14F-4D97-AF65-F5344CB8AC3E}">
        <p14:creationId xmlns:p14="http://schemas.microsoft.com/office/powerpoint/2010/main" val="60013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PERFORMANCE EXCUSES:  Foreseeability &amp; Delay</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19</a:t>
            </a:fld>
            <a:endParaRPr lang="en-US" noProof="0"/>
          </a:p>
        </p:txBody>
      </p:sp>
      <p:pic>
        <p:nvPicPr>
          <p:cNvPr id="6" name="Content Placeholder 4">
            <a:extLst>
              <a:ext uri="{FF2B5EF4-FFF2-40B4-BE49-F238E27FC236}">
                <a16:creationId xmlns:a16="http://schemas.microsoft.com/office/drawing/2014/main" id="{25BB29BF-F062-43EA-A8CD-A6E9647554E0}"/>
              </a:ext>
            </a:extLst>
          </p:cNvPr>
          <p:cNvPicPr>
            <a:picLocks noChangeAspect="1"/>
          </p:cNvPicPr>
          <p:nvPr/>
        </p:nvPicPr>
        <p:blipFill>
          <a:blip r:embed="rId2"/>
          <a:stretch>
            <a:fillRect/>
          </a:stretch>
        </p:blipFill>
        <p:spPr>
          <a:xfrm>
            <a:off x="457200" y="1177926"/>
            <a:ext cx="11515725" cy="5272058"/>
          </a:xfrm>
          <a:prstGeom prst="rect">
            <a:avLst/>
          </a:prstGeom>
        </p:spPr>
      </p:pic>
    </p:spTree>
    <p:extLst>
      <p:ext uri="{BB962C8B-B14F-4D97-AF65-F5344CB8AC3E}">
        <p14:creationId xmlns:p14="http://schemas.microsoft.com/office/powerpoint/2010/main" val="114698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5D2CB-6865-4AFE-B41B-DA1A5E55B470}"/>
              </a:ext>
            </a:extLst>
          </p:cNvPr>
          <p:cNvSpPr>
            <a:spLocks noGrp="1"/>
          </p:cNvSpPr>
          <p:nvPr>
            <p:ph type="body" sz="quarter" idx="13"/>
          </p:nvPr>
        </p:nvSpPr>
        <p:spPr>
          <a:xfrm>
            <a:off x="469879" y="1372351"/>
            <a:ext cx="11268000" cy="4180310"/>
          </a:xfrm>
        </p:spPr>
        <p:txBody>
          <a:bodyPr/>
          <a:lstStyle/>
          <a:p>
            <a:pPr marL="0" indent="0" algn="just">
              <a:buNone/>
            </a:pPr>
            <a:r>
              <a:rPr lang="en-US" b="0" i="0" dirty="0">
                <a:solidFill>
                  <a:srgbClr val="121212"/>
                </a:solidFill>
                <a:effectLst/>
                <a:latin typeface="Arial" panose="020B0604020202020204" pitchFamily="34" charset="0"/>
              </a:rPr>
              <a:t>By attending this presentation, you waive any and all claims against TotalEnergies, subsidiaries, affiliated companies, directors and employees arising out of your use of this TotalEnergies presentation material, information, opinions, recommendations and other data contained herein (together, the “Information”).  Neither TotalEnergies nor any of its subsidiaries, affiliated companies, directors, officers, employees and controlling persons accepts any liability whatsoever for any direct or consequential loss arising from any use of the Information.  </a:t>
            </a:r>
            <a:r>
              <a:rPr lang="en-US" dirty="0">
                <a:solidFill>
                  <a:srgbClr val="121212"/>
                </a:solidFill>
                <a:latin typeface="Arial" panose="020B0604020202020204" pitchFamily="34" charset="0"/>
              </a:rPr>
              <a:t>TotalEnergies makes no warranty or representation as to the accuracy or completeness of the Information. </a:t>
            </a:r>
            <a:r>
              <a:rPr lang="en-US" b="0" i="0" dirty="0">
                <a:solidFill>
                  <a:srgbClr val="121212"/>
                </a:solidFill>
                <a:effectLst/>
                <a:latin typeface="Arial" panose="020B0604020202020204" pitchFamily="34" charset="0"/>
              </a:rPr>
              <a:t>The informational text, photographs, illustrations, artwork, graphics, names, logos, trademarks and service marks, are the property of TotalEnergies or licensors and are protected by copyright, trademark and other intellectual property laws.  Any such content may be displayed and printed solely for your personal, non-commercial use. You agree not to reproduce, retransmit, distribute, disseminate, sell, publish, broadcast or circulate any such material to any third party without the express prior written consent of TotalEnergies.</a:t>
            </a:r>
            <a:endParaRPr lang="en-US" dirty="0">
              <a:solidFill>
                <a:srgbClr val="121212"/>
              </a:solidFill>
              <a:latin typeface="Arial" panose="020B0604020202020204" pitchFamily="34" charset="0"/>
            </a:endParaRPr>
          </a:p>
        </p:txBody>
      </p:sp>
      <p:sp>
        <p:nvSpPr>
          <p:cNvPr id="3" name="Title 2">
            <a:extLst>
              <a:ext uri="{FF2B5EF4-FFF2-40B4-BE49-F238E27FC236}">
                <a16:creationId xmlns:a16="http://schemas.microsoft.com/office/drawing/2014/main" id="{8E3CBE80-BFC2-4F52-8D9B-6B486BE49476}"/>
              </a:ext>
            </a:extLst>
          </p:cNvPr>
          <p:cNvSpPr>
            <a:spLocks noGrp="1"/>
          </p:cNvSpPr>
          <p:nvPr>
            <p:ph type="title"/>
          </p:nvPr>
        </p:nvSpPr>
        <p:spPr/>
        <p:txBody>
          <a:bodyPr/>
          <a:lstStyle/>
          <a:p>
            <a:r>
              <a:rPr lang="en-US" dirty="0"/>
              <a:t>DISCLAIMER</a:t>
            </a:r>
          </a:p>
        </p:txBody>
      </p:sp>
      <p:sp>
        <p:nvSpPr>
          <p:cNvPr id="4" name="Footer Placeholder 3">
            <a:extLst>
              <a:ext uri="{FF2B5EF4-FFF2-40B4-BE49-F238E27FC236}">
                <a16:creationId xmlns:a16="http://schemas.microsoft.com/office/drawing/2014/main" id="{B09CBF49-E491-4C71-9F39-A3994988A1B9}"/>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B4E70FD3-CB3B-482E-AD95-91B2362CC6DC}"/>
              </a:ext>
            </a:extLst>
          </p:cNvPr>
          <p:cNvSpPr>
            <a:spLocks noGrp="1"/>
          </p:cNvSpPr>
          <p:nvPr>
            <p:ph type="sldNum" sz="quarter" idx="16"/>
          </p:nvPr>
        </p:nvSpPr>
        <p:spPr/>
        <p:txBody>
          <a:bodyPr/>
          <a:lstStyle/>
          <a:p>
            <a:fld id="{975A587B-5814-4D9B-9598-FE9CB954CB01}" type="slidenum">
              <a:rPr lang="en-US" noProof="0" smtClean="0"/>
              <a:pPr/>
              <a:t>2</a:t>
            </a:fld>
            <a:endParaRPr lang="en-US" noProof="0"/>
          </a:p>
        </p:txBody>
      </p:sp>
    </p:spTree>
    <p:extLst>
      <p:ext uri="{BB962C8B-B14F-4D97-AF65-F5344CB8AC3E}">
        <p14:creationId xmlns:p14="http://schemas.microsoft.com/office/powerpoint/2010/main" val="78201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PERFORMANCE EXCUSES:  Delay</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20</a:t>
            </a:fld>
            <a:endParaRPr lang="en-US" noProof="0"/>
          </a:p>
        </p:txBody>
      </p:sp>
      <p:sp>
        <p:nvSpPr>
          <p:cNvPr id="7" name="Content Placeholder 3">
            <a:extLst>
              <a:ext uri="{FF2B5EF4-FFF2-40B4-BE49-F238E27FC236}">
                <a16:creationId xmlns:a16="http://schemas.microsoft.com/office/drawing/2014/main" id="{836563AA-C378-4077-85B3-10F6953DE3AD}"/>
              </a:ext>
            </a:extLst>
          </p:cNvPr>
          <p:cNvSpPr txBox="1">
            <a:spLocks/>
          </p:cNvSpPr>
          <p:nvPr/>
        </p:nvSpPr>
        <p:spPr>
          <a:xfrm>
            <a:off x="457200" y="1468438"/>
            <a:ext cx="11277600" cy="4319591"/>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endParaRPr lang="en-US" sz="2800" dirty="0">
              <a:solidFill>
                <a:srgbClr val="000000"/>
              </a:solidFill>
            </a:endParaRPr>
          </a:p>
          <a:p>
            <a:pPr marL="0" indent="0">
              <a:lnSpc>
                <a:spcPts val="2800"/>
              </a:lnSpc>
              <a:spcBef>
                <a:spcPts val="0"/>
              </a:spcBef>
              <a:buFont typeface="Arial" panose="020B0604020202020204" pitchFamily="34" charset="0"/>
              <a:buNone/>
            </a:pPr>
            <a:endParaRPr lang="en-US" sz="2800" dirty="0">
              <a:solidFill>
                <a:srgbClr val="000000"/>
              </a:solidFill>
            </a:endParaRPr>
          </a:p>
          <a:p>
            <a:pPr marL="0" indent="0" algn="just">
              <a:lnSpc>
                <a:spcPts val="2800"/>
              </a:lnSpc>
              <a:spcBef>
                <a:spcPts val="0"/>
              </a:spcBef>
              <a:buFont typeface="Arial" panose="020B0604020202020204" pitchFamily="34" charset="0"/>
              <a:buNone/>
            </a:pPr>
            <a:r>
              <a:rPr lang="en-US" sz="2800" dirty="0">
                <a:solidFill>
                  <a:srgbClr val="000000"/>
                </a:solidFill>
              </a:rPr>
              <a:t>Delay Clause Example:</a:t>
            </a:r>
          </a:p>
          <a:p>
            <a:pPr marL="0" indent="0" algn="just">
              <a:lnSpc>
                <a:spcPts val="2800"/>
              </a:lnSpc>
              <a:spcBef>
                <a:spcPts val="0"/>
              </a:spcBef>
              <a:buFont typeface="Arial" panose="020B0604020202020204" pitchFamily="34" charset="0"/>
              <a:buNone/>
            </a:pP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2800"/>
              </a:lnSpc>
              <a:spcBef>
                <a:spcPts val="0"/>
              </a:spcBef>
              <a:buFont typeface="Arial" panose="020B0604020202020204" pitchFamily="34" charset="0"/>
              <a:buNone/>
            </a:pPr>
            <a:r>
              <a:rPr lang="en-US" sz="2800" dirty="0"/>
              <a:t>The Installation Start Date, Target Commercial Operation Date and related damages provisions and termination rights in this section will be extended by the number of days equal to the duration of delays in construction or the commencement of operation of the System due to the acts or omissions of third parties beyond the control of Contractor.</a:t>
            </a:r>
          </a:p>
        </p:txBody>
      </p:sp>
    </p:spTree>
    <p:extLst>
      <p:ext uri="{BB962C8B-B14F-4D97-AF65-F5344CB8AC3E}">
        <p14:creationId xmlns:p14="http://schemas.microsoft.com/office/powerpoint/2010/main" val="40062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INCREASED COSTS:  Insurance</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21</a:t>
            </a:fld>
            <a:endParaRPr lang="en-US" noProof="0"/>
          </a:p>
        </p:txBody>
      </p:sp>
      <p:graphicFrame>
        <p:nvGraphicFramePr>
          <p:cNvPr id="6" name="Content Placeholder 12">
            <a:extLst>
              <a:ext uri="{FF2B5EF4-FFF2-40B4-BE49-F238E27FC236}">
                <a16:creationId xmlns:a16="http://schemas.microsoft.com/office/drawing/2014/main" id="{7E44D919-C61F-4ED2-98E7-6898A9300D3C}"/>
              </a:ext>
            </a:extLst>
          </p:cNvPr>
          <p:cNvGraphicFramePr>
            <a:graphicFrameLocks/>
          </p:cNvGraphicFramePr>
          <p:nvPr>
            <p:extLst>
              <p:ext uri="{D42A27DB-BD31-4B8C-83A1-F6EECF244321}">
                <p14:modId xmlns:p14="http://schemas.microsoft.com/office/powerpoint/2010/main" val="225060293"/>
              </p:ext>
            </p:extLst>
          </p:nvPr>
        </p:nvGraphicFramePr>
        <p:xfrm>
          <a:off x="457200" y="1468438"/>
          <a:ext cx="11277600" cy="4757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68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INCREASED COSTS:  Insurance</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22</a:t>
            </a:fld>
            <a:endParaRPr lang="en-US" noProof="0"/>
          </a:p>
        </p:txBody>
      </p:sp>
      <p:sp>
        <p:nvSpPr>
          <p:cNvPr id="7" name="Content Placeholder 3">
            <a:extLst>
              <a:ext uri="{FF2B5EF4-FFF2-40B4-BE49-F238E27FC236}">
                <a16:creationId xmlns:a16="http://schemas.microsoft.com/office/drawing/2014/main" id="{6D8E994C-4328-44B0-95E8-4907D99EE254}"/>
              </a:ext>
            </a:extLst>
          </p:cNvPr>
          <p:cNvSpPr txBox="1">
            <a:spLocks/>
          </p:cNvSpPr>
          <p:nvPr/>
        </p:nvSpPr>
        <p:spPr>
          <a:xfrm>
            <a:off x="457200" y="1468438"/>
            <a:ext cx="11277600" cy="4757701"/>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ts val="2800"/>
              </a:lnSpc>
            </a:pPr>
            <a:endParaRPr lang="en-US" sz="2800">
              <a:solidFill>
                <a:srgbClr val="000000"/>
              </a:solidFill>
            </a:endParaRPr>
          </a:p>
          <a:p>
            <a:pPr marL="285750" indent="-285750" algn="just">
              <a:lnSpc>
                <a:spcPts val="2800"/>
              </a:lnSpc>
            </a:pPr>
            <a:endParaRPr lang="en-US" sz="2800">
              <a:solidFill>
                <a:srgbClr val="000000"/>
              </a:solidFill>
            </a:endParaRPr>
          </a:p>
          <a:p>
            <a:pPr marL="285750" indent="-285750" algn="just">
              <a:lnSpc>
                <a:spcPts val="2800"/>
              </a:lnSpc>
            </a:pPr>
            <a:r>
              <a:rPr lang="en-US" sz="2800">
                <a:solidFill>
                  <a:srgbClr val="000000"/>
                </a:solidFill>
              </a:rPr>
              <a:t>Increased costs impact prices for all parties.</a:t>
            </a:r>
          </a:p>
          <a:p>
            <a:pPr marL="285750" indent="-285750" algn="just">
              <a:lnSpc>
                <a:spcPts val="2800"/>
              </a:lnSpc>
            </a:pPr>
            <a:endParaRPr lang="en-US" sz="2800">
              <a:solidFill>
                <a:srgbClr val="000000"/>
              </a:solidFill>
            </a:endParaRPr>
          </a:p>
          <a:p>
            <a:pPr marL="285750" indent="-285750" algn="just">
              <a:lnSpc>
                <a:spcPts val="2800"/>
              </a:lnSpc>
            </a:pPr>
            <a:r>
              <a:rPr lang="en-US" sz="2800">
                <a:solidFill>
                  <a:srgbClr val="000000"/>
                </a:solidFill>
              </a:rPr>
              <a:t>All parties must work to manage costs, including insurance costs.</a:t>
            </a:r>
          </a:p>
          <a:p>
            <a:pPr marL="0" indent="0" algn="just">
              <a:lnSpc>
                <a:spcPts val="2800"/>
              </a:lnSpc>
              <a:buFont typeface="Arial" panose="020B0604020202020204" pitchFamily="34" charset="0"/>
              <a:buNone/>
            </a:pPr>
            <a:endParaRPr lang="en-US" sz="2800">
              <a:solidFill>
                <a:srgbClr val="000000"/>
              </a:solidFill>
            </a:endParaRPr>
          </a:p>
          <a:p>
            <a:pPr marL="285750" indent="-285750" algn="just">
              <a:lnSpc>
                <a:spcPts val="2800"/>
              </a:lnSpc>
            </a:pPr>
            <a:r>
              <a:rPr lang="en-US" sz="2800">
                <a:solidFill>
                  <a:srgbClr val="000000"/>
                </a:solidFill>
              </a:rPr>
              <a:t>One way to manage insurance costs is for the prime contractor, not  the owner, to have discretion over the policies &amp; limits sufficient for subcontractors’ work.</a:t>
            </a:r>
          </a:p>
          <a:p>
            <a:pPr marL="0" indent="0">
              <a:lnSpc>
                <a:spcPts val="2800"/>
              </a:lnSpc>
              <a:spcBef>
                <a:spcPts val="0"/>
              </a:spcBef>
              <a:buFont typeface="Arial" panose="020B0604020202020204" pitchFamily="34" charset="0"/>
              <a:buNone/>
            </a:pPr>
            <a:endParaRPr lang="en-US" sz="2800" dirty="0">
              <a:solidFill>
                <a:srgbClr val="000000"/>
              </a:solidFill>
            </a:endParaRPr>
          </a:p>
        </p:txBody>
      </p:sp>
    </p:spTree>
    <p:extLst>
      <p:ext uri="{BB962C8B-B14F-4D97-AF65-F5344CB8AC3E}">
        <p14:creationId xmlns:p14="http://schemas.microsoft.com/office/powerpoint/2010/main" val="429423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INCREASED COSTS:  Insurance</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23</a:t>
            </a:fld>
            <a:endParaRPr lang="en-US" noProof="0"/>
          </a:p>
        </p:txBody>
      </p:sp>
      <p:sp>
        <p:nvSpPr>
          <p:cNvPr id="6" name="Content Placeholder 3">
            <a:extLst>
              <a:ext uri="{FF2B5EF4-FFF2-40B4-BE49-F238E27FC236}">
                <a16:creationId xmlns:a16="http://schemas.microsoft.com/office/drawing/2014/main" id="{3151A0F3-88D7-40EF-9448-183538110F11}"/>
              </a:ext>
            </a:extLst>
          </p:cNvPr>
          <p:cNvSpPr txBox="1">
            <a:spLocks/>
          </p:cNvSpPr>
          <p:nvPr/>
        </p:nvSpPr>
        <p:spPr>
          <a:xfrm>
            <a:off x="457200" y="1468438"/>
            <a:ext cx="11277600" cy="4757701"/>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spcBef>
                <a:spcPts val="0"/>
              </a:spcBef>
              <a:buFont typeface="Arial" panose="020B0604020202020204" pitchFamily="34" charset="0"/>
              <a:buNone/>
            </a:pPr>
            <a:r>
              <a:rPr lang="en-US" sz="2800" dirty="0">
                <a:solidFill>
                  <a:srgbClr val="000000"/>
                </a:solidFill>
              </a:rPr>
              <a:t>Insurance Clause Example:</a:t>
            </a:r>
          </a:p>
          <a:p>
            <a:pPr marL="0" indent="0" algn="just">
              <a:lnSpc>
                <a:spcPts val="2800"/>
              </a:lnSpc>
              <a:spcBef>
                <a:spcPts val="0"/>
              </a:spcBef>
              <a:buFont typeface="Arial" panose="020B0604020202020204" pitchFamily="34" charset="0"/>
              <a:buNone/>
            </a:pPr>
            <a:endParaRPr lang="en-US" sz="2800" dirty="0">
              <a:solidFill>
                <a:srgbClr val="000000"/>
              </a:solidFill>
            </a:endParaRPr>
          </a:p>
          <a:p>
            <a:pPr marL="0" indent="0" algn="just">
              <a:lnSpc>
                <a:spcPts val="2800"/>
              </a:lnSpc>
              <a:spcBef>
                <a:spcPts val="0"/>
              </a:spcBef>
              <a:buFont typeface="Arial" panose="020B0604020202020204" pitchFamily="34" charset="0"/>
              <a:buNone/>
            </a:pPr>
            <a:r>
              <a:rPr lang="en-US" sz="2800" dirty="0">
                <a:solidFill>
                  <a:srgbClr val="000000"/>
                </a:solidFill>
              </a:rPr>
              <a:t>All contractors and subcontractors performing any work at the Project Site in connection with this Agreement are fully licensed, insured, qualified and competent to perform the Work for which their services are retained.  Prime Contractor shall determine the nature and extent of all insurance coverages necessary to afford Owner full protections arising out of any subcontracted work.  In addition to maintaining its own coverages as required in this Section, Prime Contractor represents and warrants that it shall verify that each and every contractor and subcontractor maintains appropriate insurance coverages and limits and otherwise complies with the requirements of this Section.</a:t>
            </a:r>
          </a:p>
          <a:p>
            <a:pPr marL="0" indent="0">
              <a:lnSpc>
                <a:spcPts val="2800"/>
              </a:lnSpc>
              <a:spcBef>
                <a:spcPts val="0"/>
              </a:spcBef>
              <a:buFont typeface="Arial" panose="020B0604020202020204" pitchFamily="34" charset="0"/>
              <a:buNone/>
            </a:pPr>
            <a:endParaRPr lang="en-US" sz="2800" dirty="0">
              <a:solidFill>
                <a:srgbClr val="000000"/>
              </a:solidFill>
            </a:endParaRPr>
          </a:p>
        </p:txBody>
      </p:sp>
    </p:spTree>
    <p:extLst>
      <p:ext uri="{BB962C8B-B14F-4D97-AF65-F5344CB8AC3E}">
        <p14:creationId xmlns:p14="http://schemas.microsoft.com/office/powerpoint/2010/main" val="266169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INCREASED COSTS:  Insurance Sufficiency</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24</a:t>
            </a:fld>
            <a:endParaRPr lang="en-US" noProof="0"/>
          </a:p>
        </p:txBody>
      </p:sp>
      <p:sp>
        <p:nvSpPr>
          <p:cNvPr id="7" name="Content Placeholder 3">
            <a:extLst>
              <a:ext uri="{FF2B5EF4-FFF2-40B4-BE49-F238E27FC236}">
                <a16:creationId xmlns:a16="http://schemas.microsoft.com/office/drawing/2014/main" id="{FC154C4D-01A7-476D-9594-735E8ADFFC15}"/>
              </a:ext>
            </a:extLst>
          </p:cNvPr>
          <p:cNvSpPr txBox="1">
            <a:spLocks/>
          </p:cNvSpPr>
          <p:nvPr/>
        </p:nvSpPr>
        <p:spPr>
          <a:xfrm>
            <a:off x="457200" y="1468438"/>
            <a:ext cx="11277600" cy="4757701"/>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spcBef>
                <a:spcPts val="0"/>
              </a:spcBef>
              <a:buFont typeface="Arial" panose="020B0604020202020204" pitchFamily="34" charset="0"/>
              <a:buNone/>
            </a:pPr>
            <a:r>
              <a:rPr lang="en-US" sz="2800" dirty="0">
                <a:latin typeface="Calibri" panose="020F0502020204030204" pitchFamily="34" charset="0"/>
                <a:ea typeface="Calibri" panose="020F0502020204030204" pitchFamily="34" charset="0"/>
                <a:cs typeface="Times New Roman" panose="02020603050405020304" pitchFamily="18" charset="0"/>
              </a:rPr>
              <a:t>Keys to allowing the prime contractor to determine subcontractor insurance sufficiency are:</a:t>
            </a:r>
          </a:p>
          <a:p>
            <a:pPr marL="0" indent="0" algn="just">
              <a:lnSpc>
                <a:spcPts val="2800"/>
              </a:lnSpc>
              <a:spcBef>
                <a:spcPts val="0"/>
              </a:spcBef>
              <a:buFont typeface="Arial" panose="020B0604020202020204" pitchFamily="34" charset="0"/>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ts val="28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Prime contractor must be fully insured </a:t>
            </a:r>
            <a:r>
              <a:rPr lang="en-US" sz="2800" dirty="0">
                <a:latin typeface="Calibri" panose="020F0502020204030204" pitchFamily="34" charset="0"/>
                <a:ea typeface="Times New Roman" panose="02020603050405020304" pitchFamily="18" charset="0"/>
                <a:cs typeface="Times New Roman" panose="02020603050405020304" pitchFamily="18" charset="0"/>
              </a:rPr>
              <a:t>to perform the work for which their services are retained;</a:t>
            </a:r>
          </a:p>
          <a:p>
            <a:pPr marL="457200" indent="-457200">
              <a:lnSpc>
                <a:spcPts val="28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Subcontractor must be fully insured </a:t>
            </a:r>
            <a:r>
              <a:rPr lang="en-US" sz="2800" dirty="0">
                <a:latin typeface="Calibri" panose="020F0502020204030204" pitchFamily="34" charset="0"/>
                <a:ea typeface="Times New Roman" panose="02020603050405020304" pitchFamily="18" charset="0"/>
                <a:cs typeface="Times New Roman" panose="02020603050405020304" pitchFamily="18" charset="0"/>
              </a:rPr>
              <a:t>to perform the work for which their services are retained;</a:t>
            </a:r>
          </a:p>
          <a:p>
            <a:pPr marL="457200" indent="-457200">
              <a:lnSpc>
                <a:spcPts val="2800"/>
              </a:lnSpc>
              <a:spcBef>
                <a:spcPts val="0"/>
              </a:spcBef>
            </a:pPr>
            <a:r>
              <a:rPr lang="en-US" sz="2800" dirty="0">
                <a:latin typeface="Calibri" panose="020F0502020204030204" pitchFamily="34" charset="0"/>
                <a:ea typeface="Times New Roman" panose="02020603050405020304" pitchFamily="18" charset="0"/>
                <a:cs typeface="Times New Roman" panose="02020603050405020304" pitchFamily="18" charset="0"/>
              </a:rPr>
              <a:t>Prime contractor should be experienced enough to advise Owner that the nature and extent of all insurance coverage for subcontractors are appropriate and necessary based on the specific work subcontracted; &amp;</a:t>
            </a:r>
          </a:p>
          <a:p>
            <a:pPr marL="457200" indent="-457200">
              <a:lnSpc>
                <a:spcPts val="2800"/>
              </a:lnSpc>
              <a:spcBef>
                <a:spcPts val="0"/>
              </a:spcBef>
            </a:pPr>
            <a:r>
              <a:rPr lang="en-US" sz="2800" dirty="0">
                <a:latin typeface="Calibri" panose="020F0502020204030204" pitchFamily="34" charset="0"/>
                <a:ea typeface="Times New Roman" panose="02020603050405020304" pitchFamily="18" charset="0"/>
                <a:cs typeface="Times New Roman" panose="02020603050405020304" pitchFamily="18" charset="0"/>
              </a:rPr>
              <a:t>Owner &amp; prime contractor shall verify that prime contractor and each and every subcontractor maintains appropriate insurance coverage.</a:t>
            </a:r>
          </a:p>
          <a:p>
            <a:pPr marL="0" indent="0">
              <a:lnSpc>
                <a:spcPts val="2800"/>
              </a:lnSpc>
              <a:spcBef>
                <a:spcPts val="0"/>
              </a:spcBef>
              <a:buFont typeface="Arial" panose="020B0604020202020204" pitchFamily="34" charset="0"/>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2800"/>
              </a:lnSpc>
              <a:spcBef>
                <a:spcPts val="0"/>
              </a:spcBef>
              <a:buFont typeface="Arial" panose="020B0604020202020204" pitchFamily="34" charset="0"/>
              <a:buNone/>
            </a:pPr>
            <a:endParaRPr lang="en-US" sz="2800" dirty="0">
              <a:solidFill>
                <a:srgbClr val="000000"/>
              </a:solidFill>
            </a:endParaRPr>
          </a:p>
        </p:txBody>
      </p:sp>
    </p:spTree>
    <p:extLst>
      <p:ext uri="{BB962C8B-B14F-4D97-AF65-F5344CB8AC3E}">
        <p14:creationId xmlns:p14="http://schemas.microsoft.com/office/powerpoint/2010/main" val="2778705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E5B1-9460-4365-8FA8-ED8CC3A8D47D}"/>
              </a:ext>
            </a:extLst>
          </p:cNvPr>
          <p:cNvSpPr>
            <a:spLocks noGrp="1"/>
          </p:cNvSpPr>
          <p:nvPr>
            <p:ph type="title"/>
          </p:nvPr>
        </p:nvSpPr>
        <p:spPr>
          <a:xfrm>
            <a:off x="469879" y="242844"/>
            <a:ext cx="9972834" cy="1008000"/>
          </a:xfrm>
        </p:spPr>
        <p:txBody>
          <a:bodyPr/>
          <a:lstStyle/>
          <a:p>
            <a:r>
              <a:rPr lang="en-US" dirty="0"/>
              <a:t>FINAL THOUGHTS &amp; KEY TAKE-AWAYS</a:t>
            </a:r>
          </a:p>
        </p:txBody>
      </p:sp>
      <p:sp>
        <p:nvSpPr>
          <p:cNvPr id="4" name="Footer Placeholder 3">
            <a:extLst>
              <a:ext uri="{FF2B5EF4-FFF2-40B4-BE49-F238E27FC236}">
                <a16:creationId xmlns:a16="http://schemas.microsoft.com/office/drawing/2014/main" id="{D1A83C8C-B2EE-4715-97A2-59BFEA18B63F}"/>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890FE0D4-8E0D-4F9F-96FD-344298CF2540}"/>
              </a:ext>
            </a:extLst>
          </p:cNvPr>
          <p:cNvSpPr>
            <a:spLocks noGrp="1"/>
          </p:cNvSpPr>
          <p:nvPr>
            <p:ph type="sldNum" sz="quarter" idx="16"/>
          </p:nvPr>
        </p:nvSpPr>
        <p:spPr/>
        <p:txBody>
          <a:bodyPr/>
          <a:lstStyle/>
          <a:p>
            <a:fld id="{975A587B-5814-4D9B-9598-FE9CB954CB01}" type="slidenum">
              <a:rPr lang="en-US" noProof="0" smtClean="0"/>
              <a:pPr/>
              <a:t>25</a:t>
            </a:fld>
            <a:endParaRPr lang="en-US" noProof="0"/>
          </a:p>
        </p:txBody>
      </p:sp>
      <p:sp>
        <p:nvSpPr>
          <p:cNvPr id="6" name="TextBox 5">
            <a:extLst>
              <a:ext uri="{FF2B5EF4-FFF2-40B4-BE49-F238E27FC236}">
                <a16:creationId xmlns:a16="http://schemas.microsoft.com/office/drawing/2014/main" id="{5BCA1D15-08BD-4BBB-831A-093C97591719}"/>
              </a:ext>
            </a:extLst>
          </p:cNvPr>
          <p:cNvSpPr txBox="1"/>
          <p:nvPr/>
        </p:nvSpPr>
        <p:spPr>
          <a:xfrm>
            <a:off x="595901" y="1705510"/>
            <a:ext cx="11124611" cy="4404154"/>
          </a:xfrm>
          <a:prstGeom prst="rect">
            <a:avLst/>
          </a:prstGeom>
          <a:noFill/>
        </p:spPr>
        <p:txBody>
          <a:bodyPr wrap="square">
            <a:spAutoFit/>
          </a:bodyPr>
          <a:lstStyle/>
          <a:p>
            <a:pPr marL="457200" marR="0" lvl="0" indent="-457200" algn="l" defTabSz="914400" rtl="0" eaLnBrk="1" fontAlgn="auto" latinLnBrk="0" hangingPunct="1">
              <a:lnSpc>
                <a:spcPts val="2800"/>
              </a:lnSpc>
              <a:spcBef>
                <a:spcPts val="0"/>
              </a:spcBef>
              <a:spcAft>
                <a:spcPts val="0"/>
              </a:spcAft>
              <a:buClr>
                <a:srgbClr val="0071B9"/>
              </a:buClr>
              <a:buSzTx/>
              <a:buFont typeface="Arial" panose="020B0604020202020204" pitchFamily="34" charset="0"/>
              <a:buChar char="•"/>
              <a:tabLst/>
              <a:defRP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Before engaging a contractor, </a:t>
            </a: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review their books and records, speak with their lead lender on the contractor’s payment history;</a:t>
            </a:r>
          </a:p>
          <a:p>
            <a:pPr marL="457200" marR="0" lvl="0" indent="-457200" algn="l" defTabSz="914400" rtl="0" eaLnBrk="1" fontAlgn="auto" latinLnBrk="0" hangingPunct="1">
              <a:lnSpc>
                <a:spcPts val="2800"/>
              </a:lnSpc>
              <a:spcBef>
                <a:spcPts val="0"/>
              </a:spcBef>
              <a:spcAft>
                <a:spcPts val="0"/>
              </a:spcAft>
              <a:buClr>
                <a:srgbClr val="0071B9"/>
              </a:buClr>
              <a:buSzTx/>
              <a:buFont typeface="Arial" panose="020B0604020202020204" pitchFamily="34" charset="0"/>
              <a:buChar char="•"/>
              <a:tabLst/>
              <a:defRP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Make the contractor take out payment &amp; performance bonds;</a:t>
            </a:r>
          </a:p>
          <a:p>
            <a:pPr marL="457200" marR="0" lvl="0" indent="-457200" algn="l" defTabSz="914400" rtl="0" eaLnBrk="1" fontAlgn="auto" latinLnBrk="0" hangingPunct="1">
              <a:lnSpc>
                <a:spcPts val="2800"/>
              </a:lnSpc>
              <a:spcBef>
                <a:spcPts val="0"/>
              </a:spcBef>
              <a:spcAft>
                <a:spcPts val="0"/>
              </a:spcAft>
              <a:buClr>
                <a:srgbClr val="0071B9"/>
              </a:buClr>
              <a:buSzTx/>
              <a:buFont typeface="Arial" panose="020B0604020202020204" pitchFamily="34" charset="0"/>
              <a:buChar char="•"/>
              <a:tabLst/>
              <a:defRP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Consider a structure where you pay your contractor’s subcontractors directly;</a:t>
            </a:r>
          </a:p>
          <a:p>
            <a:pPr marL="457200" marR="0" lvl="0" indent="-457200" algn="l" defTabSz="914400" rtl="0" eaLnBrk="1" fontAlgn="auto" latinLnBrk="0" hangingPunct="1">
              <a:lnSpc>
                <a:spcPts val="2800"/>
              </a:lnSpc>
              <a:spcBef>
                <a:spcPts val="0"/>
              </a:spcBef>
              <a:spcAft>
                <a:spcPts val="0"/>
              </a:spcAft>
              <a:buClr>
                <a:srgbClr val="0071B9"/>
              </a:buClr>
              <a:buSzTx/>
              <a:buFont typeface="Arial" panose="020B0604020202020204" pitchFamily="34" charset="0"/>
              <a:buChar char="•"/>
              <a:tabLst/>
              <a:defRP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Have a condition in your contract where you have the right to suspend payments if a contractor stops issuing contractually required reports, such as daily progress reports and payment confirmations; &amp;</a:t>
            </a:r>
          </a:p>
          <a:p>
            <a:pPr marL="457200" marR="0" lvl="0" indent="-457200" algn="l" defTabSz="914400" rtl="0" eaLnBrk="1" fontAlgn="auto" latinLnBrk="0" hangingPunct="1">
              <a:lnSpc>
                <a:spcPts val="2800"/>
              </a:lnSpc>
              <a:spcBef>
                <a:spcPts val="0"/>
              </a:spcBef>
              <a:spcAft>
                <a:spcPts val="0"/>
              </a:spcAft>
              <a:buClr>
                <a:srgbClr val="0071B9"/>
              </a:buClr>
              <a:buSzTx/>
              <a:buFont typeface="Arial" panose="020B0604020202020204" pitchFamily="34" charset="0"/>
              <a:buChar char="•"/>
              <a:tabLst/>
              <a:defRP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Have a contract manager actually track receipt of reports and actually suspend payments until reports are received. </a:t>
            </a:r>
          </a:p>
        </p:txBody>
      </p:sp>
    </p:spTree>
    <p:extLst>
      <p:ext uri="{BB962C8B-B14F-4D97-AF65-F5344CB8AC3E}">
        <p14:creationId xmlns:p14="http://schemas.microsoft.com/office/powerpoint/2010/main" val="620997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01AB-1C44-43BA-AB68-9DFA142E7DA0}"/>
              </a:ext>
            </a:extLst>
          </p:cNvPr>
          <p:cNvSpPr>
            <a:spLocks noGrp="1"/>
          </p:cNvSpPr>
          <p:nvPr>
            <p:ph type="title"/>
          </p:nvPr>
        </p:nvSpPr>
        <p:spPr/>
        <p:txBody>
          <a:bodyPr/>
          <a:lstStyle/>
          <a:p>
            <a:r>
              <a:rPr lang="en-US" b="0" i="0" dirty="0">
                <a:solidFill>
                  <a:srgbClr val="111111"/>
                </a:solidFill>
                <a:effectLst/>
                <a:latin typeface="Nunito Sans" panose="020B0604020202020204" pitchFamily="2" charset="0"/>
              </a:rPr>
              <a:t>“There are no problems, only opportunities for solutions.</a:t>
            </a:r>
            <a:r>
              <a:rPr lang="en-US" sz="1000" b="0" i="0" dirty="0">
                <a:solidFill>
                  <a:srgbClr val="111111"/>
                </a:solidFill>
                <a:effectLst/>
                <a:latin typeface="Nunito Sans" panose="020B0604020202020204" pitchFamily="2" charset="0"/>
              </a:rPr>
              <a:t>©</a:t>
            </a:r>
            <a:r>
              <a:rPr lang="en-US" dirty="0">
                <a:solidFill>
                  <a:srgbClr val="111111"/>
                </a:solidFill>
                <a:latin typeface="Nunito Sans" panose="020B0604020202020204" pitchFamily="2" charset="0"/>
              </a:rPr>
              <a:t>”</a:t>
            </a:r>
            <a:br>
              <a:rPr lang="en-US" b="0" i="0" dirty="0">
                <a:solidFill>
                  <a:srgbClr val="111111"/>
                </a:solidFill>
                <a:effectLst/>
                <a:latin typeface="Nunito Sans" panose="020B0604020202020204" pitchFamily="2" charset="0"/>
              </a:rPr>
            </a:br>
            <a:br>
              <a:rPr lang="en-US" b="0" i="0" dirty="0">
                <a:solidFill>
                  <a:srgbClr val="111111"/>
                </a:solidFill>
                <a:effectLst/>
                <a:latin typeface="Nunito Sans" panose="020B0604020202020204" pitchFamily="2" charset="0"/>
              </a:rPr>
            </a:br>
            <a:br>
              <a:rPr lang="en-US" b="0" i="0" dirty="0">
                <a:solidFill>
                  <a:srgbClr val="111111"/>
                </a:solidFill>
                <a:effectLst/>
                <a:latin typeface="Nunito Sans" panose="020B0604020202020204" pitchFamily="2" charset="0"/>
              </a:rPr>
            </a:br>
            <a:r>
              <a:rPr lang="en-US" sz="1000" b="0" i="0" dirty="0">
                <a:solidFill>
                  <a:srgbClr val="111111"/>
                </a:solidFill>
                <a:effectLst/>
                <a:latin typeface="Nunito Sans" panose="020B0604020202020204" pitchFamily="2" charset="0"/>
              </a:rPr>
              <a:t>©Daniel </a:t>
            </a:r>
            <a:r>
              <a:rPr lang="en-US" sz="1000" b="0" i="0" dirty="0" err="1">
                <a:solidFill>
                  <a:srgbClr val="111111"/>
                </a:solidFill>
                <a:effectLst/>
                <a:latin typeface="Nunito Sans" panose="020B0604020202020204" pitchFamily="2" charset="0"/>
              </a:rPr>
              <a:t>Hoffiz</a:t>
            </a:r>
            <a:endParaRPr lang="en-US" sz="1000" dirty="0"/>
          </a:p>
        </p:txBody>
      </p:sp>
    </p:spTree>
    <p:extLst>
      <p:ext uri="{BB962C8B-B14F-4D97-AF65-F5344CB8AC3E}">
        <p14:creationId xmlns:p14="http://schemas.microsoft.com/office/powerpoint/2010/main" val="105579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A314D-7FEF-4A97-B33B-E84FCBB1497D}"/>
              </a:ext>
            </a:extLst>
          </p:cNvPr>
          <p:cNvSpPr>
            <a:spLocks noGrp="1"/>
          </p:cNvSpPr>
          <p:nvPr>
            <p:ph type="title"/>
          </p:nvPr>
        </p:nvSpPr>
        <p:spPr/>
        <p:txBody>
          <a:bodyPr/>
          <a:lstStyle/>
          <a:p>
            <a:r>
              <a:rPr lang="en-US" dirty="0">
                <a:solidFill>
                  <a:schemeClr val="accent1"/>
                </a:solidFill>
              </a:rPr>
              <a:t>BREACHES:  Topics</a:t>
            </a:r>
          </a:p>
        </p:txBody>
      </p:sp>
      <p:sp>
        <p:nvSpPr>
          <p:cNvPr id="4" name="Footer Placeholder 3">
            <a:extLst>
              <a:ext uri="{FF2B5EF4-FFF2-40B4-BE49-F238E27FC236}">
                <a16:creationId xmlns:a16="http://schemas.microsoft.com/office/drawing/2014/main" id="{3C716D16-9E62-4D9F-947D-E709DA8DFB58}"/>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736A62F8-2B18-4447-AF3E-F8C8F9CF12D8}"/>
              </a:ext>
            </a:extLst>
          </p:cNvPr>
          <p:cNvSpPr>
            <a:spLocks noGrp="1"/>
          </p:cNvSpPr>
          <p:nvPr>
            <p:ph type="sldNum" sz="quarter" idx="16"/>
          </p:nvPr>
        </p:nvSpPr>
        <p:spPr/>
        <p:txBody>
          <a:bodyPr/>
          <a:lstStyle/>
          <a:p>
            <a:fld id="{975A587B-5814-4D9B-9598-FE9CB954CB01}" type="slidenum">
              <a:rPr lang="en-US" noProof="0" smtClean="0"/>
              <a:pPr/>
              <a:t>3</a:t>
            </a:fld>
            <a:endParaRPr lang="en-US" noProof="0"/>
          </a:p>
        </p:txBody>
      </p:sp>
      <p:sp>
        <p:nvSpPr>
          <p:cNvPr id="8" name="Content Placeholder 3">
            <a:extLst>
              <a:ext uri="{FF2B5EF4-FFF2-40B4-BE49-F238E27FC236}">
                <a16:creationId xmlns:a16="http://schemas.microsoft.com/office/drawing/2014/main" id="{DCC1BDE8-1D01-427C-B0CC-A9BE8864BBCD}"/>
              </a:ext>
            </a:extLst>
          </p:cNvPr>
          <p:cNvSpPr>
            <a:spLocks noGrp="1"/>
          </p:cNvSpPr>
          <p:nvPr>
            <p:ph type="body" sz="quarter" idx="13"/>
          </p:nvPr>
        </p:nvSpPr>
        <p:spPr>
          <a:xfrm>
            <a:off x="469900" y="1371600"/>
            <a:ext cx="11268075" cy="4860925"/>
          </a:xfrm>
        </p:spPr>
        <p:txBody>
          <a:bodyPr/>
          <a:lstStyle/>
          <a:p>
            <a:pPr marL="457200" indent="-457200">
              <a:lnSpc>
                <a:spcPts val="2800"/>
              </a:lnSpc>
              <a:spcBef>
                <a:spcPts val="0"/>
              </a:spcBef>
              <a:buFont typeface="Arial" panose="020B0604020202020204" pitchFamily="34" charset="0"/>
              <a:buChar char="•"/>
            </a:pPr>
            <a:endParaRPr lang="en-US" sz="2800" dirty="0"/>
          </a:p>
          <a:p>
            <a:pPr marL="457200" indent="-457200">
              <a:lnSpc>
                <a:spcPts val="2800"/>
              </a:lnSpc>
              <a:spcBef>
                <a:spcPts val="0"/>
              </a:spcBef>
              <a:buFont typeface="Arial" panose="020B0604020202020204" pitchFamily="34" charset="0"/>
              <a:buChar char="•"/>
            </a:pPr>
            <a:r>
              <a:rPr lang="en-US" sz="2800" dirty="0"/>
              <a:t>Bankruptcy</a:t>
            </a:r>
          </a:p>
          <a:p>
            <a:pPr marL="0" indent="0">
              <a:lnSpc>
                <a:spcPts val="2800"/>
              </a:lnSpc>
              <a:spcBef>
                <a:spcPts val="0"/>
              </a:spcBef>
              <a:buNone/>
            </a:pPr>
            <a:endParaRPr lang="en-US" sz="2800" dirty="0"/>
          </a:p>
          <a:p>
            <a:pPr marL="457200" indent="-457200">
              <a:lnSpc>
                <a:spcPts val="2800"/>
              </a:lnSpc>
              <a:spcBef>
                <a:spcPts val="0"/>
              </a:spcBef>
              <a:buFont typeface="Arial" panose="020B0604020202020204" pitchFamily="34" charset="0"/>
              <a:buChar char="•"/>
            </a:pPr>
            <a:r>
              <a:rPr lang="en-US" sz="2800" dirty="0"/>
              <a:t>Performance Excuses</a:t>
            </a:r>
          </a:p>
          <a:p>
            <a:pPr marL="0" indent="0">
              <a:lnSpc>
                <a:spcPts val="2800"/>
              </a:lnSpc>
              <a:spcBef>
                <a:spcPts val="0"/>
              </a:spcBef>
              <a:buNone/>
            </a:pPr>
            <a:endParaRPr lang="en-US" sz="2800" dirty="0"/>
          </a:p>
          <a:p>
            <a:pPr marL="457200" indent="-457200">
              <a:lnSpc>
                <a:spcPts val="2800"/>
              </a:lnSpc>
              <a:spcBef>
                <a:spcPts val="0"/>
              </a:spcBef>
              <a:buFont typeface="Arial" panose="020B0604020202020204" pitchFamily="34" charset="0"/>
              <a:buChar char="•"/>
            </a:pPr>
            <a:r>
              <a:rPr lang="en-US" sz="2800" dirty="0"/>
              <a:t>Foreseeability</a:t>
            </a:r>
          </a:p>
          <a:p>
            <a:pPr marL="0" indent="0">
              <a:lnSpc>
                <a:spcPts val="2800"/>
              </a:lnSpc>
              <a:spcBef>
                <a:spcPts val="0"/>
              </a:spcBef>
              <a:buNone/>
            </a:pPr>
            <a:endParaRPr lang="en-US" sz="2800" dirty="0"/>
          </a:p>
          <a:p>
            <a:pPr marL="457200" indent="-457200">
              <a:lnSpc>
                <a:spcPts val="2800"/>
              </a:lnSpc>
              <a:spcBef>
                <a:spcPts val="0"/>
              </a:spcBef>
              <a:buFont typeface="Arial" panose="020B0604020202020204" pitchFamily="34" charset="0"/>
              <a:buChar char="•"/>
            </a:pPr>
            <a:r>
              <a:rPr lang="en-US" sz="2800" dirty="0"/>
              <a:t>Price Adjustment</a:t>
            </a:r>
          </a:p>
          <a:p>
            <a:pPr marL="457200" indent="-457200">
              <a:lnSpc>
                <a:spcPts val="2800"/>
              </a:lnSpc>
              <a:spcBef>
                <a:spcPts val="0"/>
              </a:spcBef>
              <a:buFont typeface="Arial" panose="020B0604020202020204" pitchFamily="34" charset="0"/>
              <a:buChar char="•"/>
            </a:pPr>
            <a:endParaRPr lang="en-US" sz="2800" dirty="0"/>
          </a:p>
          <a:p>
            <a:pPr marL="457200" indent="-457200">
              <a:lnSpc>
                <a:spcPts val="2800"/>
              </a:lnSpc>
              <a:spcBef>
                <a:spcPts val="0"/>
              </a:spcBef>
              <a:buFont typeface="Arial" panose="020B0604020202020204" pitchFamily="34" charset="0"/>
              <a:buChar char="•"/>
            </a:pPr>
            <a:r>
              <a:rPr lang="en-US" sz="2800" dirty="0"/>
              <a:t>Delay</a:t>
            </a:r>
          </a:p>
          <a:p>
            <a:pPr marL="0" indent="0">
              <a:lnSpc>
                <a:spcPts val="2800"/>
              </a:lnSpc>
              <a:spcBef>
                <a:spcPts val="0"/>
              </a:spcBef>
              <a:buNone/>
            </a:pPr>
            <a:endParaRPr lang="en-US" sz="2800" dirty="0"/>
          </a:p>
          <a:p>
            <a:pPr marL="457200" indent="-457200">
              <a:lnSpc>
                <a:spcPts val="2800"/>
              </a:lnSpc>
              <a:spcBef>
                <a:spcPts val="0"/>
              </a:spcBef>
              <a:buFont typeface="Arial" panose="020B0604020202020204" pitchFamily="34" charset="0"/>
              <a:buChar char="•"/>
            </a:pPr>
            <a:r>
              <a:rPr lang="en-US" sz="2800" dirty="0"/>
              <a:t>Increased Costs</a:t>
            </a:r>
          </a:p>
        </p:txBody>
      </p:sp>
    </p:spTree>
    <p:extLst>
      <p:ext uri="{BB962C8B-B14F-4D97-AF65-F5344CB8AC3E}">
        <p14:creationId xmlns:p14="http://schemas.microsoft.com/office/powerpoint/2010/main" val="173397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50A81D-E274-4AF4-9B1D-7A7416A79786}"/>
              </a:ext>
            </a:extLst>
          </p:cNvPr>
          <p:cNvSpPr>
            <a:spLocks noGrp="1"/>
          </p:cNvSpPr>
          <p:nvPr>
            <p:ph type="body" sz="quarter" idx="13"/>
          </p:nvPr>
        </p:nvSpPr>
        <p:spPr>
          <a:xfrm>
            <a:off x="469879" y="2093843"/>
            <a:ext cx="11268000" cy="4138508"/>
          </a:xfrm>
        </p:spPr>
        <p:txBody>
          <a:bodyPr/>
          <a:lstStyle/>
          <a:p>
            <a:pPr marL="0" indent="0">
              <a:buNone/>
            </a:pPr>
            <a:endParaRPr lang="en-US" sz="1200" dirty="0"/>
          </a:p>
        </p:txBody>
      </p:sp>
      <p:sp>
        <p:nvSpPr>
          <p:cNvPr id="3" name="Title 2">
            <a:extLst>
              <a:ext uri="{FF2B5EF4-FFF2-40B4-BE49-F238E27FC236}">
                <a16:creationId xmlns:a16="http://schemas.microsoft.com/office/drawing/2014/main" id="{9CCA8862-5575-4B58-BA35-45F27DC1CD40}"/>
              </a:ext>
            </a:extLst>
          </p:cNvPr>
          <p:cNvSpPr>
            <a:spLocks noGrp="1"/>
          </p:cNvSpPr>
          <p:nvPr>
            <p:ph type="title"/>
          </p:nvPr>
        </p:nvSpPr>
        <p:spPr/>
        <p:txBody>
          <a:bodyPr/>
          <a:lstStyle/>
          <a:p>
            <a:r>
              <a:rPr lang="en-US" dirty="0">
                <a:solidFill>
                  <a:schemeClr val="accent1"/>
                </a:solidFill>
              </a:rPr>
              <a:t>BANKRUPTCY:  Red Flags</a:t>
            </a:r>
          </a:p>
        </p:txBody>
      </p:sp>
      <p:sp>
        <p:nvSpPr>
          <p:cNvPr id="4" name="Footer Placeholder 3">
            <a:extLst>
              <a:ext uri="{FF2B5EF4-FFF2-40B4-BE49-F238E27FC236}">
                <a16:creationId xmlns:a16="http://schemas.microsoft.com/office/drawing/2014/main" id="{240F82A0-0189-45E3-AA61-F9C22195E48E}"/>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67FAC738-23AB-4D74-8C97-8551AE963BCE}"/>
              </a:ext>
            </a:extLst>
          </p:cNvPr>
          <p:cNvSpPr>
            <a:spLocks noGrp="1"/>
          </p:cNvSpPr>
          <p:nvPr>
            <p:ph type="sldNum" sz="quarter" idx="16"/>
          </p:nvPr>
        </p:nvSpPr>
        <p:spPr/>
        <p:txBody>
          <a:bodyPr/>
          <a:lstStyle/>
          <a:p>
            <a:fld id="{975A587B-5814-4D9B-9598-FE9CB954CB01}" type="slidenum">
              <a:rPr lang="en-US" noProof="0" smtClean="0"/>
              <a:pPr/>
              <a:t>4</a:t>
            </a:fld>
            <a:endParaRPr lang="en-US" noProof="0"/>
          </a:p>
        </p:txBody>
      </p:sp>
      <p:pic>
        <p:nvPicPr>
          <p:cNvPr id="7" name="Picture 2" descr="Waving single color red flag (animated gif)">
            <a:extLst>
              <a:ext uri="{FF2B5EF4-FFF2-40B4-BE49-F238E27FC236}">
                <a16:creationId xmlns:a16="http://schemas.microsoft.com/office/drawing/2014/main" id="{6EB8A110-E77C-4F95-8167-83F821865C1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77925"/>
            <a:ext cx="11277600" cy="499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3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7B7AC5-6AFC-41FE-B2E1-CF1305DD3821}"/>
              </a:ext>
            </a:extLst>
          </p:cNvPr>
          <p:cNvSpPr>
            <a:spLocks noGrp="1"/>
          </p:cNvSpPr>
          <p:nvPr>
            <p:ph type="body" sz="quarter" idx="13"/>
          </p:nvPr>
        </p:nvSpPr>
        <p:spPr/>
        <p:txBody>
          <a:bodyPr/>
          <a:lstStyle/>
          <a:p>
            <a:pPr marL="0" marR="0" lvl="0" indent="0" algn="just" defTabSz="914400" rtl="0" eaLnBrk="1" fontAlgn="auto" latinLnBrk="0" hangingPunct="1">
              <a:lnSpc>
                <a:spcPts val="2800"/>
              </a:lnSpc>
              <a:spcBef>
                <a:spcPts val="0"/>
              </a:spcBef>
              <a:spcAft>
                <a:spcPts val="0"/>
              </a:spcAft>
              <a:buClr>
                <a:srgbClr val="0071B9"/>
              </a:buClr>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“Red flags” indicating financial instability of a contractor include:</a:t>
            </a:r>
          </a:p>
          <a:p>
            <a:pPr marL="0" marR="0" lvl="0" indent="0" algn="just" defTabSz="914400" rtl="0" eaLnBrk="1" fontAlgn="auto" latinLnBrk="0" hangingPunct="1">
              <a:lnSpc>
                <a:spcPts val="2800"/>
              </a:lnSpc>
              <a:spcBef>
                <a:spcPts val="0"/>
              </a:spcBef>
              <a:spcAft>
                <a:spcPts val="0"/>
              </a:spcAft>
              <a:buClr>
                <a:srgbClr val="0071B9"/>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just">
              <a:lnSpc>
                <a:spcPts val="2800"/>
              </a:lnSpc>
              <a:spcBef>
                <a:spcPts val="0"/>
              </a:spcBef>
              <a:buClr>
                <a:schemeClr val="accent2"/>
              </a:buClr>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They took out a Paycheck Protection Plan loan;</a:t>
            </a:r>
          </a:p>
          <a:p>
            <a:pPr algn="just">
              <a:lnSpc>
                <a:spcPts val="2800"/>
              </a:lnSpc>
              <a:spcBef>
                <a:spcPts val="0"/>
              </a:spcBef>
              <a:buClr>
                <a:schemeClr val="accent2"/>
              </a:buClr>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just">
              <a:lnSpc>
                <a:spcPts val="2800"/>
              </a:lnSpc>
              <a:spcBef>
                <a:spcPts val="0"/>
              </a:spcBef>
              <a:buClr>
                <a:schemeClr val="accent2"/>
              </a:buClr>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One of their key employees was terminated or left;</a:t>
            </a:r>
          </a:p>
          <a:p>
            <a:pPr algn="just">
              <a:lnSpc>
                <a:spcPts val="2800"/>
              </a:lnSpc>
              <a:spcBef>
                <a:spcPts val="0"/>
              </a:spcBef>
              <a:buClr>
                <a:schemeClr val="accent2"/>
              </a:buClr>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just">
              <a:lnSpc>
                <a:spcPts val="2800"/>
              </a:lnSpc>
              <a:spcBef>
                <a:spcPts val="0"/>
              </a:spcBef>
              <a:buClr>
                <a:schemeClr val="accent2"/>
              </a:buClr>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They fail to maintain an adequate workforce; and</a:t>
            </a:r>
          </a:p>
          <a:p>
            <a:pPr algn="just">
              <a:lnSpc>
                <a:spcPts val="2800"/>
              </a:lnSpc>
              <a:spcBef>
                <a:spcPts val="0"/>
              </a:spcBef>
              <a:buClr>
                <a:schemeClr val="accent2"/>
              </a:buClr>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just">
              <a:lnSpc>
                <a:spcPts val="2800"/>
              </a:lnSpc>
              <a:spcBef>
                <a:spcPts val="0"/>
              </a:spcBef>
              <a:buClr>
                <a:schemeClr val="accent2"/>
              </a:buClr>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Deliveries of materials to a project site are delayed.</a:t>
            </a:r>
          </a:p>
          <a:p>
            <a:pPr marL="0" marR="0" lvl="0" indent="0" algn="just" defTabSz="914400" rtl="0" eaLnBrk="1" fontAlgn="auto" latinLnBrk="0" hangingPunct="1">
              <a:lnSpc>
                <a:spcPts val="2800"/>
              </a:lnSpc>
              <a:spcBef>
                <a:spcPts val="0"/>
              </a:spcBef>
              <a:spcAft>
                <a:spcPts val="0"/>
              </a:spcAft>
              <a:buClr>
                <a:srgbClr val="0071B9"/>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202124"/>
              </a:solidFill>
              <a:effectLst/>
              <a:uLnTx/>
              <a:uFillTx/>
              <a:latin typeface="arial" panose="020B0604020202020204" pitchFamily="34" charset="0"/>
              <a:ea typeface="Open Sans" panose="020B0606030504020204" pitchFamily="34" charset="0"/>
              <a:cs typeface="Open Sans" panose="020B0606030504020204" pitchFamily="34" charset="0"/>
            </a:endParaRPr>
          </a:p>
          <a:p>
            <a:pPr marL="106362" lvl="1" indent="0" algn="just">
              <a:lnSpc>
                <a:spcPts val="2800"/>
              </a:lnSpc>
              <a:spcBef>
                <a:spcPts val="0"/>
              </a:spcBef>
              <a:buClr>
                <a:srgbClr val="0071B9"/>
              </a:buClr>
              <a:buNone/>
              <a:defRPr/>
            </a:pPr>
            <a:r>
              <a:rPr lang="en-US" sz="2800" i="1" dirty="0">
                <a:solidFill>
                  <a:srgbClr val="202124"/>
                </a:solidFill>
                <a:latin typeface="+mn-lt"/>
              </a:rPr>
              <a:t>Note: Credit for some content of the </a:t>
            </a:r>
            <a:r>
              <a:rPr kumimoji="0" lang="en-US" sz="2800" b="0" i="1" u="none" strike="noStrike" kern="1200" cap="none" spc="0" normalizeH="0" baseline="0" noProof="0" dirty="0">
                <a:ln>
                  <a:noFill/>
                </a:ln>
                <a:solidFill>
                  <a:srgbClr val="202124"/>
                </a:solidFill>
                <a:effectLst/>
                <a:uLnTx/>
                <a:uFillTx/>
                <a:latin typeface="+mn-lt"/>
                <a:ea typeface="Open Sans" panose="020B0606030504020204" pitchFamily="34" charset="0"/>
                <a:cs typeface="Open Sans" panose="020B0606030504020204" pitchFamily="34" charset="0"/>
              </a:rPr>
              <a:t>Bankruptcy, Breach &amp; Default slides belongs to </a:t>
            </a:r>
            <a:r>
              <a:rPr kumimoji="0" lang="en-US" sz="2800" b="0" i="1" u="none" strike="noStrike" kern="1200" cap="none" spc="0" normalizeH="0" baseline="0" noProof="0" dirty="0" err="1">
                <a:ln>
                  <a:noFill/>
                </a:ln>
                <a:solidFill>
                  <a:srgbClr val="202124"/>
                </a:solidFill>
                <a:effectLst/>
                <a:uLnTx/>
                <a:uFillTx/>
                <a:latin typeface="+mn-lt"/>
                <a:ea typeface="Open Sans" panose="020B0606030504020204" pitchFamily="34" charset="0"/>
                <a:cs typeface="Open Sans" panose="020B0606030504020204" pitchFamily="34" charset="0"/>
              </a:rPr>
              <a:t>Mintz</a:t>
            </a:r>
            <a:r>
              <a:rPr kumimoji="0" lang="en-US" sz="2800" b="0" i="1" u="none" strike="noStrike" kern="1200" cap="none" spc="0" normalizeH="0" baseline="0" noProof="0" dirty="0">
                <a:ln>
                  <a:noFill/>
                </a:ln>
                <a:solidFill>
                  <a:srgbClr val="202124"/>
                </a:solidFill>
                <a:effectLst/>
                <a:uLnTx/>
                <a:uFillTx/>
                <a:latin typeface="+mn-lt"/>
                <a:ea typeface="Open Sans" panose="020B0606030504020204" pitchFamily="34" charset="0"/>
                <a:cs typeface="Open Sans" panose="020B0606030504020204" pitchFamily="34" charset="0"/>
              </a:rPr>
              <a:t>, Levin, Cohn, Ferris, </a:t>
            </a:r>
            <a:r>
              <a:rPr kumimoji="0" lang="en-US" sz="2800" b="0" i="1" u="none" strike="noStrike" kern="1200" cap="none" spc="0" normalizeH="0" baseline="0" noProof="0" dirty="0" err="1">
                <a:ln>
                  <a:noFill/>
                </a:ln>
                <a:solidFill>
                  <a:srgbClr val="202124"/>
                </a:solidFill>
                <a:effectLst/>
                <a:uLnTx/>
                <a:uFillTx/>
                <a:latin typeface="+mn-lt"/>
                <a:ea typeface="Open Sans" panose="020B0606030504020204" pitchFamily="34" charset="0"/>
                <a:cs typeface="Open Sans" panose="020B0606030504020204" pitchFamily="34" charset="0"/>
              </a:rPr>
              <a:t>Glovsky</a:t>
            </a:r>
            <a:r>
              <a:rPr kumimoji="0" lang="en-US" sz="2800" b="0" i="1" u="none" strike="noStrike" kern="1200" cap="none" spc="0" normalizeH="0" baseline="0" noProof="0" dirty="0">
                <a:ln>
                  <a:noFill/>
                </a:ln>
                <a:solidFill>
                  <a:srgbClr val="202124"/>
                </a:solidFill>
                <a:effectLst/>
                <a:uLnTx/>
                <a:uFillTx/>
                <a:latin typeface="+mn-lt"/>
                <a:ea typeface="Open Sans" panose="020B0606030504020204" pitchFamily="34" charset="0"/>
                <a:cs typeface="Open Sans" panose="020B0606030504020204" pitchFamily="34" charset="0"/>
              </a:rPr>
              <a:t>, and </a:t>
            </a:r>
            <a:r>
              <a:rPr kumimoji="0" lang="en-US" sz="2800" b="0" i="1" u="none" strike="noStrike" kern="1200" cap="none" spc="0" normalizeH="0" baseline="0" noProof="0" dirty="0" err="1">
                <a:ln>
                  <a:noFill/>
                </a:ln>
                <a:solidFill>
                  <a:srgbClr val="202124"/>
                </a:solidFill>
                <a:effectLst/>
                <a:uLnTx/>
                <a:uFillTx/>
                <a:latin typeface="+mn-lt"/>
                <a:ea typeface="Open Sans" panose="020B0606030504020204" pitchFamily="34" charset="0"/>
                <a:cs typeface="Open Sans" panose="020B0606030504020204" pitchFamily="34" charset="0"/>
              </a:rPr>
              <a:t>Popeo</a:t>
            </a:r>
            <a:r>
              <a:rPr kumimoji="0" lang="en-US" sz="2800" b="0" i="1" u="none" strike="noStrike" kern="1200" cap="none" spc="0" normalizeH="0" baseline="0" noProof="0" dirty="0">
                <a:ln>
                  <a:noFill/>
                </a:ln>
                <a:solidFill>
                  <a:srgbClr val="202124"/>
                </a:solidFill>
                <a:effectLst/>
                <a:uLnTx/>
                <a:uFillTx/>
                <a:latin typeface="+mn-lt"/>
                <a:ea typeface="Open Sans" panose="020B0606030504020204" pitchFamily="34" charset="0"/>
                <a:cs typeface="Open Sans" panose="020B0606030504020204" pitchFamily="34" charset="0"/>
              </a:rPr>
              <a:t> P.C.</a:t>
            </a:r>
            <a:endParaRPr kumimoji="0" lang="en-US" sz="2800" b="0" i="1" u="none" strike="noStrike" kern="1200" cap="none" spc="0" normalizeH="0" baseline="0" noProof="0" dirty="0">
              <a:ln>
                <a:noFill/>
              </a:ln>
              <a:solidFill>
                <a:srgbClr val="000000"/>
              </a:solidFill>
              <a:effectLst/>
              <a:uLnTx/>
              <a:uFillTx/>
              <a:latin typeface="+mn-lt"/>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9E7FE98C-3A17-457B-A16B-A1E05B3DF048}"/>
              </a:ext>
            </a:extLst>
          </p:cNvPr>
          <p:cNvSpPr>
            <a:spLocks noGrp="1"/>
          </p:cNvSpPr>
          <p:nvPr>
            <p:ph type="title"/>
          </p:nvPr>
        </p:nvSpPr>
        <p:spPr/>
        <p:txBody>
          <a:bodyPr/>
          <a:lstStyle/>
          <a:p>
            <a:r>
              <a:rPr lang="en-US" dirty="0">
                <a:solidFill>
                  <a:schemeClr val="accent1"/>
                </a:solidFill>
              </a:rPr>
              <a:t>BANKRUPTCY:  Red Flags</a:t>
            </a:r>
          </a:p>
        </p:txBody>
      </p:sp>
      <p:sp>
        <p:nvSpPr>
          <p:cNvPr id="4" name="Footer Placeholder 3">
            <a:extLst>
              <a:ext uri="{FF2B5EF4-FFF2-40B4-BE49-F238E27FC236}">
                <a16:creationId xmlns:a16="http://schemas.microsoft.com/office/drawing/2014/main" id="{F0EDA27F-027D-48BB-A6EE-A8F575153C84}"/>
              </a:ext>
            </a:extLst>
          </p:cNvPr>
          <p:cNvSpPr>
            <a:spLocks noGrp="1"/>
          </p:cNvSpPr>
          <p:nvPr>
            <p:ph type="ftr" sz="quarter" idx="15"/>
          </p:nvPr>
        </p:nvSpPr>
        <p:spPr/>
        <p:txBody>
          <a:bodyPr/>
          <a:lstStyle/>
          <a:p>
            <a:r>
              <a:rPr lang="en-US" noProof="0" dirty="0"/>
              <a:t>28 NOVEMBER 2022</a:t>
            </a:r>
          </a:p>
        </p:txBody>
      </p:sp>
      <p:sp>
        <p:nvSpPr>
          <p:cNvPr id="5" name="Slide Number Placeholder 4">
            <a:extLst>
              <a:ext uri="{FF2B5EF4-FFF2-40B4-BE49-F238E27FC236}">
                <a16:creationId xmlns:a16="http://schemas.microsoft.com/office/drawing/2014/main" id="{A39C5C45-2FB1-4CF2-997D-5EE708C1F947}"/>
              </a:ext>
            </a:extLst>
          </p:cNvPr>
          <p:cNvSpPr>
            <a:spLocks noGrp="1"/>
          </p:cNvSpPr>
          <p:nvPr>
            <p:ph type="sldNum" sz="quarter" idx="16"/>
          </p:nvPr>
        </p:nvSpPr>
        <p:spPr/>
        <p:txBody>
          <a:bodyPr/>
          <a:lstStyle/>
          <a:p>
            <a:fld id="{975A587B-5814-4D9B-9598-FE9CB954CB01}" type="slidenum">
              <a:rPr lang="en-US" noProof="0" smtClean="0"/>
              <a:pPr/>
              <a:t>5</a:t>
            </a:fld>
            <a:endParaRPr lang="en-US" noProof="0"/>
          </a:p>
        </p:txBody>
      </p:sp>
    </p:spTree>
    <p:extLst>
      <p:ext uri="{BB962C8B-B14F-4D97-AF65-F5344CB8AC3E}">
        <p14:creationId xmlns:p14="http://schemas.microsoft.com/office/powerpoint/2010/main" val="420817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233D96-C344-4F34-94FD-1DF5B69E9B40}"/>
              </a:ext>
            </a:extLst>
          </p:cNvPr>
          <p:cNvSpPr>
            <a:spLocks noGrp="1"/>
          </p:cNvSpPr>
          <p:nvPr>
            <p:ph type="body" sz="quarter" idx="13"/>
          </p:nvPr>
        </p:nvSpPr>
        <p:spPr/>
        <p:txBody>
          <a:bodyPr/>
          <a:lstStyle/>
          <a:p>
            <a:endParaRPr lang="en-US" dirty="0"/>
          </a:p>
          <a:p>
            <a:pPr marL="0" marR="0" lvl="0" indent="0" algn="just" defTabSz="914400" rtl="0" eaLnBrk="1" fontAlgn="auto" latinLnBrk="0" hangingPunct="1">
              <a:lnSpc>
                <a:spcPts val="2800"/>
              </a:lnSpc>
              <a:spcBef>
                <a:spcPts val="0"/>
              </a:spcBef>
              <a:spcAft>
                <a:spcPts val="0"/>
              </a:spcAft>
              <a:buClr>
                <a:srgbClr val="0071B9"/>
              </a:buClr>
              <a:buSzTx/>
              <a:buFontTx/>
              <a:buNone/>
              <a:tabLst/>
              <a:defRPr/>
            </a:pPr>
            <a:r>
              <a:rPr kumimoji="0" lang="en-US" sz="2800" b="0" i="0" u="none" strike="noStrike" kern="1200" cap="none" spc="0" normalizeH="0" baseline="0" noProof="0" dirty="0">
                <a:ln>
                  <a:noFill/>
                </a:ln>
                <a:solidFill>
                  <a:srgbClr val="000000"/>
                </a:solidFill>
                <a:effectLst/>
                <a:uLnTx/>
                <a:uFillTx/>
                <a:latin typeface="Open Sans"/>
                <a:ea typeface="+mn-ea"/>
                <a:cs typeface="+mn-cs"/>
              </a:rPr>
              <a:t>To protect yourself in advance of a bankruptcy filing, include provisions that allow:</a:t>
            </a:r>
          </a:p>
          <a:p>
            <a:pPr marL="0" marR="0" lvl="0" indent="0" algn="just" defTabSz="914400" rtl="0" eaLnBrk="1" fontAlgn="auto" latinLnBrk="0" hangingPunct="1">
              <a:lnSpc>
                <a:spcPts val="2800"/>
              </a:lnSpc>
              <a:spcBef>
                <a:spcPts val="0"/>
              </a:spcBef>
              <a:spcAft>
                <a:spcPts val="0"/>
              </a:spcAft>
              <a:buClr>
                <a:srgbClr val="0071B9"/>
              </a:buClr>
              <a:buSzTx/>
              <a:buFontTx/>
              <a:buNone/>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ts val="2800"/>
              </a:lnSpc>
              <a:spcBef>
                <a:spcPts val="0"/>
              </a:spcBef>
              <a:spcAft>
                <a:spcPts val="0"/>
              </a:spcAft>
              <a:buClr>
                <a:srgbClr val="EE8A2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Termination for convenience;</a:t>
            </a:r>
          </a:p>
          <a:p>
            <a:pPr marL="457200" marR="0" lvl="0" indent="-457200" algn="just" defTabSz="914400" rtl="0" eaLnBrk="1" fontAlgn="auto" latinLnBrk="0" hangingPunct="1">
              <a:lnSpc>
                <a:spcPts val="2800"/>
              </a:lnSpc>
              <a:spcBef>
                <a:spcPts val="0"/>
              </a:spcBef>
              <a:spcAft>
                <a:spcPts val="0"/>
              </a:spcAft>
              <a:buClr>
                <a:srgbClr val="EE8A22"/>
              </a:buClr>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ts val="2800"/>
              </a:lnSpc>
              <a:spcBef>
                <a:spcPts val="0"/>
              </a:spcBef>
              <a:spcAft>
                <a:spcPts val="0"/>
              </a:spcAft>
              <a:buClr>
                <a:srgbClr val="EE8A2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 shortened cure period following notice of a default;</a:t>
            </a:r>
          </a:p>
          <a:p>
            <a:pPr marL="0" marR="0" lvl="0" indent="0" algn="just" defTabSz="914400" rtl="0" eaLnBrk="1" fontAlgn="auto" latinLnBrk="0" hangingPunct="1">
              <a:lnSpc>
                <a:spcPts val="2800"/>
              </a:lnSpc>
              <a:spcBef>
                <a:spcPts val="0"/>
              </a:spcBef>
              <a:spcAft>
                <a:spcPts val="0"/>
              </a:spcAft>
              <a:buClr>
                <a:srgbClr val="EE8A22"/>
              </a:buClr>
              <a:buSzTx/>
              <a:buFontTx/>
              <a:buNone/>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ts val="2800"/>
              </a:lnSpc>
              <a:spcBef>
                <a:spcPts val="0"/>
              </a:spcBef>
              <a:spcAft>
                <a:spcPts val="0"/>
              </a:spcAft>
              <a:buClr>
                <a:srgbClr val="EE8A2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Immediately effective notice of default by email; &amp;</a:t>
            </a:r>
          </a:p>
          <a:p>
            <a:pPr marL="0" marR="0" lvl="0" indent="0" algn="just" defTabSz="914400" rtl="0" eaLnBrk="1" fontAlgn="auto" latinLnBrk="0" hangingPunct="1">
              <a:lnSpc>
                <a:spcPts val="2800"/>
              </a:lnSpc>
              <a:spcBef>
                <a:spcPts val="0"/>
              </a:spcBef>
              <a:spcAft>
                <a:spcPts val="0"/>
              </a:spcAft>
              <a:buClr>
                <a:srgbClr val="EE8A22"/>
              </a:buClr>
              <a:buSzTx/>
              <a:buFontTx/>
              <a:buNone/>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ts val="2800"/>
              </a:lnSpc>
              <a:spcBef>
                <a:spcPts val="0"/>
              </a:spcBef>
              <a:spcAft>
                <a:spcPts val="0"/>
              </a:spcAft>
              <a:buClr>
                <a:srgbClr val="EE8A2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Joint check issuance pursuant to a Joint Check Agreement.</a:t>
            </a:r>
          </a:p>
        </p:txBody>
      </p:sp>
      <p:sp>
        <p:nvSpPr>
          <p:cNvPr id="3" name="Title 2">
            <a:extLst>
              <a:ext uri="{FF2B5EF4-FFF2-40B4-BE49-F238E27FC236}">
                <a16:creationId xmlns:a16="http://schemas.microsoft.com/office/drawing/2014/main" id="{A3B21E29-6E7D-41E6-A4CE-62C737BC3300}"/>
              </a:ext>
            </a:extLst>
          </p:cNvPr>
          <p:cNvSpPr>
            <a:spLocks noGrp="1"/>
          </p:cNvSpPr>
          <p:nvPr>
            <p:ph type="title"/>
          </p:nvPr>
        </p:nvSpPr>
        <p:spPr>
          <a:xfrm>
            <a:off x="469879" y="242844"/>
            <a:ext cx="9970658" cy="1008000"/>
          </a:xfrm>
        </p:spPr>
        <p:txBody>
          <a:bodyPr/>
          <a:lstStyle/>
          <a:p>
            <a:r>
              <a:rPr lang="en-US" dirty="0"/>
              <a:t>BANKRUPTCY:  Pre-filing</a:t>
            </a:r>
          </a:p>
        </p:txBody>
      </p:sp>
      <p:sp>
        <p:nvSpPr>
          <p:cNvPr id="4" name="Footer Placeholder 3">
            <a:extLst>
              <a:ext uri="{FF2B5EF4-FFF2-40B4-BE49-F238E27FC236}">
                <a16:creationId xmlns:a16="http://schemas.microsoft.com/office/drawing/2014/main" id="{D63CA636-8E54-4613-BE01-B43DAB17907E}"/>
              </a:ext>
            </a:extLst>
          </p:cNvPr>
          <p:cNvSpPr>
            <a:spLocks noGrp="1"/>
          </p:cNvSpPr>
          <p:nvPr>
            <p:ph type="ftr" sz="quarter" idx="15"/>
          </p:nvPr>
        </p:nvSpPr>
        <p:spPr/>
        <p:txBody>
          <a:bodyPr/>
          <a:lstStyle/>
          <a:p>
            <a:r>
              <a:rPr lang="en-US" noProof="0" dirty="0"/>
              <a:t>28 NOVEMBER 2022</a:t>
            </a:r>
          </a:p>
        </p:txBody>
      </p:sp>
      <p:sp>
        <p:nvSpPr>
          <p:cNvPr id="5" name="Slide Number Placeholder 4">
            <a:extLst>
              <a:ext uri="{FF2B5EF4-FFF2-40B4-BE49-F238E27FC236}">
                <a16:creationId xmlns:a16="http://schemas.microsoft.com/office/drawing/2014/main" id="{6FDD9339-90EF-4F91-BADF-384B1825CC68}"/>
              </a:ext>
            </a:extLst>
          </p:cNvPr>
          <p:cNvSpPr>
            <a:spLocks noGrp="1"/>
          </p:cNvSpPr>
          <p:nvPr>
            <p:ph type="sldNum" sz="quarter" idx="16"/>
          </p:nvPr>
        </p:nvSpPr>
        <p:spPr/>
        <p:txBody>
          <a:bodyPr/>
          <a:lstStyle/>
          <a:p>
            <a:fld id="{975A587B-5814-4D9B-9598-FE9CB954CB01}" type="slidenum">
              <a:rPr lang="en-US" noProof="0" smtClean="0"/>
              <a:pPr/>
              <a:t>6</a:t>
            </a:fld>
            <a:endParaRPr lang="en-US" noProof="0"/>
          </a:p>
        </p:txBody>
      </p:sp>
    </p:spTree>
    <p:extLst>
      <p:ext uri="{BB962C8B-B14F-4D97-AF65-F5344CB8AC3E}">
        <p14:creationId xmlns:p14="http://schemas.microsoft.com/office/powerpoint/2010/main" val="338138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AA365-85A5-43A1-98B0-A3B3668015F3}"/>
              </a:ext>
            </a:extLst>
          </p:cNvPr>
          <p:cNvSpPr>
            <a:spLocks noGrp="1"/>
          </p:cNvSpPr>
          <p:nvPr>
            <p:ph type="title"/>
          </p:nvPr>
        </p:nvSpPr>
        <p:spPr/>
        <p:txBody>
          <a:bodyPr/>
          <a:lstStyle/>
          <a:p>
            <a:r>
              <a:rPr lang="en-US" dirty="0"/>
              <a:t>BANKRUPTCY:  Protection</a:t>
            </a:r>
          </a:p>
        </p:txBody>
      </p:sp>
      <p:sp>
        <p:nvSpPr>
          <p:cNvPr id="4" name="Footer Placeholder 3">
            <a:extLst>
              <a:ext uri="{FF2B5EF4-FFF2-40B4-BE49-F238E27FC236}">
                <a16:creationId xmlns:a16="http://schemas.microsoft.com/office/drawing/2014/main" id="{A4719A76-DC70-4340-A85C-F03002ACE5B7}"/>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1E42C48E-A12E-4DAE-B2A3-A2C46B89AD77}"/>
              </a:ext>
            </a:extLst>
          </p:cNvPr>
          <p:cNvSpPr>
            <a:spLocks noGrp="1"/>
          </p:cNvSpPr>
          <p:nvPr>
            <p:ph type="sldNum" sz="quarter" idx="16"/>
          </p:nvPr>
        </p:nvSpPr>
        <p:spPr/>
        <p:txBody>
          <a:bodyPr/>
          <a:lstStyle/>
          <a:p>
            <a:fld id="{975A587B-5814-4D9B-9598-FE9CB954CB01}" type="slidenum">
              <a:rPr lang="en-US" noProof="0" smtClean="0"/>
              <a:pPr/>
              <a:t>7</a:t>
            </a:fld>
            <a:endParaRPr lang="en-US" noProof="0"/>
          </a:p>
        </p:txBody>
      </p:sp>
      <p:pic>
        <p:nvPicPr>
          <p:cNvPr id="6" name="Picture 5" descr="Graphical user interface, text, application, email&#10;&#10;Description automatically generated">
            <a:extLst>
              <a:ext uri="{FF2B5EF4-FFF2-40B4-BE49-F238E27FC236}">
                <a16:creationId xmlns:a16="http://schemas.microsoft.com/office/drawing/2014/main" id="{37187788-F2F8-45DD-A967-40CA894FAF57}"/>
              </a:ext>
            </a:extLst>
          </p:cNvPr>
          <p:cNvPicPr>
            <a:picLocks noChangeAspect="1"/>
          </p:cNvPicPr>
          <p:nvPr/>
        </p:nvPicPr>
        <p:blipFill>
          <a:blip r:embed="rId2"/>
          <a:stretch>
            <a:fillRect/>
          </a:stretch>
        </p:blipFill>
        <p:spPr>
          <a:xfrm>
            <a:off x="1826968" y="1715770"/>
            <a:ext cx="8538061" cy="4297680"/>
          </a:xfrm>
          <a:prstGeom prst="rect">
            <a:avLst/>
          </a:prstGeom>
        </p:spPr>
      </p:pic>
      <p:sp>
        <p:nvSpPr>
          <p:cNvPr id="8" name="Text Placeholder 7">
            <a:extLst>
              <a:ext uri="{FF2B5EF4-FFF2-40B4-BE49-F238E27FC236}">
                <a16:creationId xmlns:a16="http://schemas.microsoft.com/office/drawing/2014/main" id="{1BBA95AA-9CC7-406E-8710-CBEED9716BDC}"/>
              </a:ext>
            </a:extLst>
          </p:cNvPr>
          <p:cNvSpPr>
            <a:spLocks noGrp="1"/>
          </p:cNvSpPr>
          <p:nvPr>
            <p:ph type="body" sz="quarter" idx="13"/>
          </p:nvPr>
        </p:nvSpPr>
        <p:spPr>
          <a:xfrm>
            <a:off x="0" y="1372351"/>
            <a:ext cx="12191999" cy="5077632"/>
          </a:xfrm>
        </p:spPr>
        <p:txBody>
          <a:bodyPr/>
          <a:lstStyle/>
          <a:p>
            <a:pPr marL="0" indent="0">
              <a:buNone/>
            </a:pPr>
            <a:endParaRPr lang="en-US" dirty="0"/>
          </a:p>
        </p:txBody>
      </p:sp>
    </p:spTree>
    <p:extLst>
      <p:ext uri="{BB962C8B-B14F-4D97-AF65-F5344CB8AC3E}">
        <p14:creationId xmlns:p14="http://schemas.microsoft.com/office/powerpoint/2010/main" val="428315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A7BF0-6F6C-49E7-AB99-896286A3670E}"/>
              </a:ext>
            </a:extLst>
          </p:cNvPr>
          <p:cNvSpPr>
            <a:spLocks noGrp="1"/>
          </p:cNvSpPr>
          <p:nvPr>
            <p:ph type="body" sz="quarter" idx="13"/>
          </p:nvPr>
        </p:nvSpPr>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99EF7680-E1A8-403B-BC38-633E95C627FF}"/>
              </a:ext>
            </a:extLst>
          </p:cNvPr>
          <p:cNvSpPr>
            <a:spLocks noGrp="1"/>
          </p:cNvSpPr>
          <p:nvPr>
            <p:ph type="title"/>
          </p:nvPr>
        </p:nvSpPr>
        <p:spPr/>
        <p:txBody>
          <a:bodyPr/>
          <a:lstStyle/>
          <a:p>
            <a:r>
              <a:rPr lang="en-US" dirty="0">
                <a:solidFill>
                  <a:schemeClr val="accent1"/>
                </a:solidFill>
              </a:rPr>
              <a:t>BANKRUPTCY:  Automatic Stay</a:t>
            </a:r>
          </a:p>
        </p:txBody>
      </p:sp>
      <p:sp>
        <p:nvSpPr>
          <p:cNvPr id="4" name="Footer Placeholder 3">
            <a:extLst>
              <a:ext uri="{FF2B5EF4-FFF2-40B4-BE49-F238E27FC236}">
                <a16:creationId xmlns:a16="http://schemas.microsoft.com/office/drawing/2014/main" id="{BD6591E8-74A8-41FB-9698-38B1F0DE5BF9}"/>
              </a:ext>
            </a:extLst>
          </p:cNvPr>
          <p:cNvSpPr>
            <a:spLocks noGrp="1"/>
          </p:cNvSpPr>
          <p:nvPr>
            <p:ph type="ftr" sz="quarter" idx="15"/>
          </p:nvPr>
        </p:nvSpPr>
        <p:spPr/>
        <p:txBody>
          <a:bodyPr/>
          <a:lstStyle/>
          <a:p>
            <a:r>
              <a:rPr lang="en-US" dirty="0"/>
              <a:t>28 NOVEMBER 2022</a:t>
            </a:r>
            <a:endParaRPr lang="en-US" noProof="0" dirty="0"/>
          </a:p>
        </p:txBody>
      </p:sp>
      <p:sp>
        <p:nvSpPr>
          <p:cNvPr id="5" name="Slide Number Placeholder 4">
            <a:extLst>
              <a:ext uri="{FF2B5EF4-FFF2-40B4-BE49-F238E27FC236}">
                <a16:creationId xmlns:a16="http://schemas.microsoft.com/office/drawing/2014/main" id="{2F4B95CA-B33C-4DAE-A506-4558D6D609CA}"/>
              </a:ext>
            </a:extLst>
          </p:cNvPr>
          <p:cNvSpPr>
            <a:spLocks noGrp="1"/>
          </p:cNvSpPr>
          <p:nvPr>
            <p:ph type="sldNum" sz="quarter" idx="16"/>
          </p:nvPr>
        </p:nvSpPr>
        <p:spPr/>
        <p:txBody>
          <a:bodyPr/>
          <a:lstStyle/>
          <a:p>
            <a:fld id="{975A587B-5814-4D9B-9598-FE9CB954CB01}" type="slidenum">
              <a:rPr lang="en-US" noProof="0" smtClean="0"/>
              <a:pPr/>
              <a:t>8</a:t>
            </a:fld>
            <a:endParaRPr lang="en-US" noProof="0"/>
          </a:p>
        </p:txBody>
      </p:sp>
      <p:sp>
        <p:nvSpPr>
          <p:cNvPr id="8" name="Content Placeholder 3">
            <a:extLst>
              <a:ext uri="{FF2B5EF4-FFF2-40B4-BE49-F238E27FC236}">
                <a16:creationId xmlns:a16="http://schemas.microsoft.com/office/drawing/2014/main" id="{283BAC5C-BF67-447C-AEF3-4AE98C34FAF1}"/>
              </a:ext>
            </a:extLst>
          </p:cNvPr>
          <p:cNvSpPr txBox="1">
            <a:spLocks/>
          </p:cNvSpPr>
          <p:nvPr/>
        </p:nvSpPr>
        <p:spPr>
          <a:xfrm>
            <a:off x="457200" y="1468437"/>
            <a:ext cx="11277600" cy="4763913"/>
          </a:xfrm>
          <a:prstGeom prst="rect">
            <a:avLst/>
          </a:prstGeom>
        </p:spPr>
        <p:txBody>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Font typeface="Arial" panose="020B0604020202020204" pitchFamily="34" charset="0"/>
              <a:buNone/>
            </a:pPr>
            <a:r>
              <a:rPr lang="en-US" sz="2800" dirty="0"/>
              <a:t>Debtors are protected by the “automatic stay” which prohibits most collection and enforcement actions unless authorized by the bankruptcy court, therefore:</a:t>
            </a:r>
          </a:p>
          <a:p>
            <a:pPr marL="0" indent="0" algn="just">
              <a:lnSpc>
                <a:spcPts val="2800"/>
              </a:lnSpc>
              <a:buFont typeface="Arial" panose="020B0604020202020204" pitchFamily="34" charset="0"/>
              <a:buNone/>
            </a:pPr>
            <a:endParaRPr lang="en-US" sz="2800" dirty="0"/>
          </a:p>
          <a:p>
            <a:pPr marL="457200" indent="-457200" algn="just">
              <a:lnSpc>
                <a:spcPts val="2800"/>
              </a:lnSpc>
              <a:spcBef>
                <a:spcPts val="0"/>
              </a:spcBef>
            </a:pPr>
            <a:r>
              <a:rPr lang="en-US" sz="2800" dirty="0"/>
              <a:t>To terminate an agreement with a debtor, a request for relief must be granted;</a:t>
            </a:r>
          </a:p>
          <a:p>
            <a:pPr marL="0" indent="0" algn="just">
              <a:lnSpc>
                <a:spcPts val="2800"/>
              </a:lnSpc>
              <a:spcBef>
                <a:spcPts val="0"/>
              </a:spcBef>
              <a:buFont typeface="Arial" panose="020B0604020202020204" pitchFamily="34" charset="0"/>
              <a:buNone/>
            </a:pPr>
            <a:endParaRPr lang="en-US" sz="2800" dirty="0"/>
          </a:p>
          <a:p>
            <a:pPr marL="457200" indent="-457200" algn="just">
              <a:lnSpc>
                <a:spcPts val="2800"/>
              </a:lnSpc>
              <a:spcBef>
                <a:spcPts val="0"/>
              </a:spcBef>
            </a:pPr>
            <a:r>
              <a:rPr lang="en-US" sz="2800" dirty="0"/>
              <a:t>Your contract must have a provision that if your counterparty files for bankruptcy, then the counterparty will not oppose a request by you to waive the automatic stay; &amp;</a:t>
            </a:r>
          </a:p>
          <a:p>
            <a:pPr marL="0" indent="0" algn="just">
              <a:lnSpc>
                <a:spcPts val="2800"/>
              </a:lnSpc>
              <a:spcBef>
                <a:spcPts val="0"/>
              </a:spcBef>
              <a:buFont typeface="Arial" panose="020B0604020202020204" pitchFamily="34" charset="0"/>
              <a:buNone/>
            </a:pPr>
            <a:endParaRPr lang="en-US" sz="2800" dirty="0"/>
          </a:p>
          <a:p>
            <a:pPr marL="457200" indent="-457200" algn="just">
              <a:lnSpc>
                <a:spcPts val="2800"/>
              </a:lnSpc>
              <a:spcBef>
                <a:spcPts val="0"/>
              </a:spcBef>
            </a:pPr>
            <a:r>
              <a:rPr lang="en-US" sz="2800" dirty="0"/>
              <a:t>A waiver is not guaranteed as the requestor must demonstrate “cause” to lift the automatic stay under the Bankruptcy Code.</a:t>
            </a:r>
          </a:p>
          <a:p>
            <a:endParaRPr lang="en-US" dirty="0"/>
          </a:p>
        </p:txBody>
      </p:sp>
    </p:spTree>
    <p:extLst>
      <p:ext uri="{BB962C8B-B14F-4D97-AF65-F5344CB8AC3E}">
        <p14:creationId xmlns:p14="http://schemas.microsoft.com/office/powerpoint/2010/main" val="180200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67B404-8632-406F-A01D-6487554EFE4E}"/>
              </a:ext>
            </a:extLst>
          </p:cNvPr>
          <p:cNvSpPr>
            <a:spLocks noGrp="1"/>
          </p:cNvSpPr>
          <p:nvPr>
            <p:ph type="ftr" sz="quarter" idx="11"/>
          </p:nvPr>
        </p:nvSpPr>
        <p:spPr/>
        <p:txBody>
          <a:bodyPr/>
          <a:lstStyle/>
          <a:p>
            <a:r>
              <a:rPr lang="en-US" dirty="0"/>
              <a:t>28 NOVEMBER 2022</a:t>
            </a:r>
            <a:endParaRPr lang="en-US" noProof="0" dirty="0"/>
          </a:p>
        </p:txBody>
      </p:sp>
      <p:sp>
        <p:nvSpPr>
          <p:cNvPr id="3" name="Slide Number Placeholder 2">
            <a:extLst>
              <a:ext uri="{FF2B5EF4-FFF2-40B4-BE49-F238E27FC236}">
                <a16:creationId xmlns:a16="http://schemas.microsoft.com/office/drawing/2014/main" id="{7F308E45-203F-4637-8D72-DB5BB692F69A}"/>
              </a:ext>
            </a:extLst>
          </p:cNvPr>
          <p:cNvSpPr>
            <a:spLocks noGrp="1"/>
          </p:cNvSpPr>
          <p:nvPr>
            <p:ph type="sldNum" sz="quarter" idx="12"/>
          </p:nvPr>
        </p:nvSpPr>
        <p:spPr/>
        <p:txBody>
          <a:bodyPr/>
          <a:lstStyle/>
          <a:p>
            <a:fld id="{975A587B-5814-4D9B-9598-FE9CB954CB01}" type="slidenum">
              <a:rPr lang="en-US" noProof="0" smtClean="0"/>
              <a:pPr/>
              <a:t>9</a:t>
            </a:fld>
            <a:endParaRPr lang="en-US" noProof="0"/>
          </a:p>
        </p:txBody>
      </p:sp>
      <p:sp>
        <p:nvSpPr>
          <p:cNvPr id="6" name="Title 2">
            <a:extLst>
              <a:ext uri="{FF2B5EF4-FFF2-40B4-BE49-F238E27FC236}">
                <a16:creationId xmlns:a16="http://schemas.microsoft.com/office/drawing/2014/main" id="{8DA653E0-A958-4499-8279-6ED56B51BA52}"/>
              </a:ext>
            </a:extLst>
          </p:cNvPr>
          <p:cNvSpPr txBox="1">
            <a:spLocks/>
          </p:cNvSpPr>
          <p:nvPr/>
        </p:nvSpPr>
        <p:spPr>
          <a:xfrm>
            <a:off x="469879" y="242844"/>
            <a:ext cx="9720000" cy="1008000"/>
          </a:xfrm>
          <a:prstGeom prst="rect">
            <a:avLst/>
          </a:prstGeom>
        </p:spPr>
        <p:txBody>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en-US" dirty="0">
                <a:solidFill>
                  <a:schemeClr val="accent1"/>
                </a:solidFill>
              </a:rPr>
              <a:t>BANKRUPTCY:  Assume or Reject</a:t>
            </a:r>
          </a:p>
        </p:txBody>
      </p:sp>
      <p:sp>
        <p:nvSpPr>
          <p:cNvPr id="7" name="Content Placeholder 3">
            <a:extLst>
              <a:ext uri="{FF2B5EF4-FFF2-40B4-BE49-F238E27FC236}">
                <a16:creationId xmlns:a16="http://schemas.microsoft.com/office/drawing/2014/main" id="{2A9E8BD2-5A4F-4876-9327-E7620080FEE5}"/>
              </a:ext>
            </a:extLst>
          </p:cNvPr>
          <p:cNvSpPr txBox="1">
            <a:spLocks/>
          </p:cNvSpPr>
          <p:nvPr/>
        </p:nvSpPr>
        <p:spPr>
          <a:xfrm>
            <a:off x="457199" y="1727750"/>
            <a:ext cx="11277599" cy="4319591"/>
          </a:xfrm>
          <a:prstGeom prst="rect">
            <a:avLst/>
          </a:prstGeom>
        </p:spPr>
        <p:txBody>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800"/>
              </a:lnSpc>
              <a:buFont typeface="Arial" panose="020B0604020202020204" pitchFamily="34" charset="0"/>
              <a:buNone/>
            </a:pPr>
            <a:r>
              <a:rPr lang="en-US" sz="2800" dirty="0"/>
              <a:t>Even if the agreement provides that it will automatically terminate upon a bankruptcy filing, such provisions are not enforceable under the Bankruptcy Code, so include clauses that:</a:t>
            </a:r>
          </a:p>
          <a:p>
            <a:pPr marL="0" indent="0" algn="just">
              <a:lnSpc>
                <a:spcPts val="2800"/>
              </a:lnSpc>
              <a:spcBef>
                <a:spcPts val="0"/>
              </a:spcBef>
              <a:buFont typeface="Arial" panose="020B0604020202020204" pitchFamily="34" charset="0"/>
              <a:buNone/>
            </a:pPr>
            <a:endParaRPr lang="en-US" sz="2800" dirty="0"/>
          </a:p>
          <a:p>
            <a:pPr marL="457200" indent="-457200" algn="just">
              <a:lnSpc>
                <a:spcPts val="2800"/>
              </a:lnSpc>
              <a:spcBef>
                <a:spcPts val="0"/>
              </a:spcBef>
            </a:pPr>
            <a:r>
              <a:rPr lang="en-US" sz="2800" dirty="0"/>
              <a:t>Require your counterparty to assume (and cure existing defaults) or reject (and allow the owner to replace the contractor); &amp;</a:t>
            </a:r>
          </a:p>
          <a:p>
            <a:pPr marL="0" indent="0" algn="just">
              <a:lnSpc>
                <a:spcPts val="2800"/>
              </a:lnSpc>
              <a:spcBef>
                <a:spcPts val="0"/>
              </a:spcBef>
              <a:buFont typeface="Arial" panose="020B0604020202020204" pitchFamily="34" charset="0"/>
              <a:buNone/>
            </a:pPr>
            <a:endParaRPr lang="en-US" sz="2800" dirty="0"/>
          </a:p>
          <a:p>
            <a:pPr marL="457200" indent="-457200" algn="just">
              <a:lnSpc>
                <a:spcPts val="2800"/>
              </a:lnSpc>
              <a:spcBef>
                <a:spcPts val="0"/>
              </a:spcBef>
            </a:pPr>
            <a:r>
              <a:rPr lang="en-US" sz="2800" dirty="0"/>
              <a:t>Include a specified period, such as 30 or 45 days after filing bankruptcy, to assume or reject.</a:t>
            </a:r>
          </a:p>
          <a:p>
            <a:pPr marL="0" indent="0" algn="just">
              <a:lnSpc>
                <a:spcPts val="2800"/>
              </a:lnSpc>
              <a:spcBef>
                <a:spcPts val="0"/>
              </a:spcBef>
              <a:buFont typeface="Arial" panose="020B0604020202020204" pitchFamily="34" charset="0"/>
              <a:buNone/>
            </a:pPr>
            <a:endParaRPr lang="en-US" sz="2800" dirty="0"/>
          </a:p>
          <a:p>
            <a:pPr marL="0" indent="0" algn="just">
              <a:lnSpc>
                <a:spcPts val="2800"/>
              </a:lnSpc>
              <a:buFont typeface="Arial" panose="020B0604020202020204" pitchFamily="34" charset="0"/>
              <a:buNone/>
            </a:pPr>
            <a:r>
              <a:rPr lang="en-US" sz="2800" dirty="0"/>
              <a:t> </a:t>
            </a:r>
            <a:r>
              <a:rPr lang="en-US" sz="2800" i="1" dirty="0"/>
              <a:t>Note:  Enforceability of such provisions is not guaranteed.</a:t>
            </a:r>
          </a:p>
          <a:p>
            <a:endParaRPr lang="en-US" dirty="0"/>
          </a:p>
        </p:txBody>
      </p:sp>
    </p:spTree>
    <p:extLst>
      <p:ext uri="{BB962C8B-B14F-4D97-AF65-F5344CB8AC3E}">
        <p14:creationId xmlns:p14="http://schemas.microsoft.com/office/powerpoint/2010/main" val="2841506924"/>
      </p:ext>
    </p:extLst>
  </p:cSld>
  <p:clrMapOvr>
    <a:masterClrMapping/>
  </p:clrMapOvr>
</p:sld>
</file>

<file path=ppt/theme/theme1.xml><?xml version="1.0" encoding="utf-8"?>
<a:theme xmlns:a="http://schemas.openxmlformats.org/drawingml/2006/main" name="TotalEnergies AA - Blue">
  <a:themeElements>
    <a:clrScheme name="TotalEnergies AA - Blue">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33" id="{E1F3184A-9442-CD46-A404-CBA0B1DE0899}" vid="{01548978-7CDA-1644-83AE-3B2073EBD4B3}"/>
    </a:ext>
  </a:extLst>
</a:theme>
</file>

<file path=ppt/theme/theme2.xml><?xml version="1.0" encoding="utf-8"?>
<a:theme xmlns:a="http://schemas.openxmlformats.org/drawingml/2006/main" name="TotalEnergies AA - Red">
  <a:themeElements>
    <a:clrScheme name="TotalEnergies AA - Red">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33" id="{E1F3184A-9442-CD46-A404-CBA0B1DE0899}" vid="{7161938F-079F-C044-B033-40E749396F4E}"/>
    </a:ext>
  </a:extLst>
</a:theme>
</file>

<file path=ppt/theme/theme3.xml><?xml version="1.0" encoding="utf-8"?>
<a:theme xmlns:a="http://schemas.openxmlformats.org/drawingml/2006/main" name="TotalEnergies AA - Green">
  <a:themeElements>
    <a:clrScheme name="TotalEnergies AA - Green">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33" id="{E1F3184A-9442-CD46-A404-CBA0B1DE0899}" vid="{882EC854-E76D-3B4B-BB41-22CA6D835CBF}"/>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33" id="{E1F3184A-9442-CD46-A404-CBA0B1DE0899}" vid="{66865174-D201-D647-AD93-C1FC44BB9741}"/>
    </a:ext>
  </a:extLst>
</a:theme>
</file>

<file path=ppt/theme/theme5.xml><?xml version="1.0" encoding="utf-8"?>
<a:theme xmlns:a="http://schemas.openxmlformats.org/drawingml/2006/main" name="Thème Office">
  <a:themeElements>
    <a:clrScheme name="TotalEnergies AA - Red">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Red">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 Red AA 16-9_EN</Template>
  <TotalTime>7710</TotalTime>
  <Words>1899</Words>
  <Application>Microsoft Office PowerPoint</Application>
  <PresentationFormat>Widescreen</PresentationFormat>
  <Paragraphs>213</Paragraphs>
  <Slides>26</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Arial</vt:lpstr>
      <vt:lpstr>Calibri</vt:lpstr>
      <vt:lpstr>Nunito Sans</vt:lpstr>
      <vt:lpstr>Open Sans</vt:lpstr>
      <vt:lpstr>Open Sans Semibold</vt:lpstr>
      <vt:lpstr>TotalEnergies AA - Blue</vt:lpstr>
      <vt:lpstr>TotalEnergies AA - Red</vt:lpstr>
      <vt:lpstr>TotalEnergies AA - Green</vt:lpstr>
      <vt:lpstr>TotalEnergies AA - Orange</vt:lpstr>
      <vt:lpstr>PREVENTING BREACHES BY STAYING AHEAD OF THE GAME</vt:lpstr>
      <vt:lpstr>DISCLAIMER</vt:lpstr>
      <vt:lpstr>BREACHES:  Topics</vt:lpstr>
      <vt:lpstr>BANKRUPTCY:  Red Flags</vt:lpstr>
      <vt:lpstr>BANKRUPTCY:  Red Flags</vt:lpstr>
      <vt:lpstr>BANKRUPTCY:  Pre-filing</vt:lpstr>
      <vt:lpstr>BANKRUPTCY:  Protection</vt:lpstr>
      <vt:lpstr>BANKRUPTCY:  Automatic Stay</vt:lpstr>
      <vt:lpstr>PowerPoint Presentation</vt:lpstr>
      <vt:lpstr>BANKRUPTCY:  Damages &amp; Bonding</vt:lpstr>
      <vt:lpstr>BANKRUPTCY:  Pre-default Protection &amp; Bonding</vt:lpstr>
      <vt:lpstr>PERFORMANCE EXCUSES:  The U.C.C.</vt:lpstr>
      <vt:lpstr>PERFORMANCE EXCUSES:  California Civil Code</vt:lpstr>
      <vt:lpstr>PERFORMANCE EXCUSES:  California Civil Code</vt:lpstr>
      <vt:lpstr>PERFORMANCE EXCUSES:  Equipment Shortage</vt:lpstr>
      <vt:lpstr>PERFORMANCE EXCUSES: Commodity Price Increases</vt:lpstr>
      <vt:lpstr>PERFORMANCE EXCUSES: Price Adjustment</vt:lpstr>
      <vt:lpstr>PERFORMANCE EXCUSES: Price Adjustment</vt:lpstr>
      <vt:lpstr>PERFORMANCE EXCUSES:  Foreseeability &amp; Delay</vt:lpstr>
      <vt:lpstr>PERFORMANCE EXCUSES:  Delay</vt:lpstr>
      <vt:lpstr>INCREASED COSTS:  Insurance</vt:lpstr>
      <vt:lpstr>INCREASED COSTS:  Insurance</vt:lpstr>
      <vt:lpstr>INCREASED COSTS:  Insurance</vt:lpstr>
      <vt:lpstr>INCREASED COSTS:  Insurance Sufficiency</vt:lpstr>
      <vt:lpstr>FINAL THOUGHTS &amp; KEY TAKE-AWAYS</vt:lpstr>
      <vt:lpstr>“There are no problems, only opportunities for solutions.©”   ©Daniel Hoffiz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 in few lines [Arial 32 pt regular] lorem ipsum dolor sit amet</dc:title>
  <dc:creator>Brett Drojarski</dc:creator>
  <cp:lastModifiedBy>Daniel HOFFIZ</cp:lastModifiedBy>
  <cp:revision>43</cp:revision>
  <dcterms:created xsi:type="dcterms:W3CDTF">2022-04-14T21:17:28Z</dcterms:created>
  <dcterms:modified xsi:type="dcterms:W3CDTF">2022-11-24T07:22:50Z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593b6e-8994-43c5-a486-e951b5f02cec_Enabled">
    <vt:lpwstr>true</vt:lpwstr>
  </property>
  <property fmtid="{D5CDD505-2E9C-101B-9397-08002B2CF9AE}" pid="3" name="MSIP_Label_a4593b6e-8994-43c5-a486-e951b5f02cec_SetDate">
    <vt:lpwstr>2022-11-24T01:12:55Z</vt:lpwstr>
  </property>
  <property fmtid="{D5CDD505-2E9C-101B-9397-08002B2CF9AE}" pid="4" name="MSIP_Label_a4593b6e-8994-43c5-a486-e951b5f02cec_Method">
    <vt:lpwstr>Privileged</vt:lpwstr>
  </property>
  <property fmtid="{D5CDD505-2E9C-101B-9397-08002B2CF9AE}" pid="5" name="MSIP_Label_a4593b6e-8994-43c5-a486-e951b5f02cec_Name">
    <vt:lpwstr>a4593b6e-8994-43c5-a486-e951b5f02cec</vt:lpwstr>
  </property>
  <property fmtid="{D5CDD505-2E9C-101B-9397-08002B2CF9AE}" pid="6" name="MSIP_Label_a4593b6e-8994-43c5-a486-e951b5f02cec_SiteId">
    <vt:lpwstr>329e91b0-e21f-48fb-a071-456717ecc28e</vt:lpwstr>
  </property>
  <property fmtid="{D5CDD505-2E9C-101B-9397-08002B2CF9AE}" pid="7" name="MSIP_Label_a4593b6e-8994-43c5-a486-e951b5f02cec_ActionId">
    <vt:lpwstr>d9449538-a2cf-4930-acee-6500a318a129</vt:lpwstr>
  </property>
  <property fmtid="{D5CDD505-2E9C-101B-9397-08002B2CF9AE}" pid="8" name="MSIP_Label_a4593b6e-8994-43c5-a486-e951b5f02cec_ContentBits">
    <vt:lpwstr>0</vt:lpwstr>
  </property>
</Properties>
</file>